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ssistant" pitchFamily="2" charset="-79"/>
      <p:regular r:id="rId21"/>
      <p:bold r:id="rId22"/>
    </p:embeddedFont>
    <p:embeddedFont>
      <p:font typeface="Calibri" panose="020F0502020204030204" pitchFamily="34" charset="0"/>
      <p:regular r:id="rId23"/>
      <p:bold r:id="rId24"/>
      <p:italic r:id="rId25"/>
      <p:boldItalic r:id="rId26"/>
    </p:embeddedFont>
    <p:embeddedFont>
      <p:font typeface="Halant Medium" panose="020B0604020202020204" charset="0"/>
      <p:regular r:id="rId27"/>
    </p:embeddedFont>
    <p:embeddedFont>
      <p:font typeface="HK Grotesk Bold" panose="020B0604020202020204" charset="0"/>
      <p:regular r:id="rId28"/>
    </p:embeddedFont>
    <p:embeddedFont>
      <p:font typeface="Montserrat" panose="00000500000000000000" pitchFamily="2" charset="0"/>
      <p:regular r:id="rId29"/>
      <p:bold r:id="rId30"/>
      <p:italic r:id="rId31"/>
      <p:boldItalic r:id="rId32"/>
    </p:embeddedFont>
    <p:embeddedFont>
      <p:font typeface="Montserrat Bold" panose="00000800000000000000" charset="0"/>
      <p:regular r:id="rId33"/>
    </p:embeddedFont>
    <p:embeddedFont>
      <p:font typeface="Open Sans" panose="020B0606030504020204" pitchFamily="34" charset="0"/>
      <p:regular r:id="rId34"/>
      <p:bold r:id="rId35"/>
      <p:italic r:id="rId36"/>
      <p:boldItalic r:id="rId37"/>
    </p:embeddedFont>
    <p:embeddedFont>
      <p:font typeface="Open Sans Bold" panose="020B0806030504020204" charset="0"/>
      <p:regular r:id="rId38"/>
    </p:embeddedFont>
    <p:embeddedFont>
      <p:font typeface="Open Sauce Semi-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59DCCA-245D-461B-AF09-8586975557AF}" v="5" dt="2023-11-10T09:56:47.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D ABDUL KHADER" userId="ea67723033c281dd" providerId="LiveId" clId="{3559DCCA-245D-461B-AF09-8586975557AF}"/>
    <pc:docChg chg="modSld">
      <pc:chgData name="MOHD ABDUL KHADER" userId="ea67723033c281dd" providerId="LiveId" clId="{3559DCCA-245D-461B-AF09-8586975557AF}" dt="2023-11-10T09:56:47.663" v="4"/>
      <pc:docMkLst>
        <pc:docMk/>
      </pc:docMkLst>
      <pc:sldChg chg="modTransition">
        <pc:chgData name="MOHD ABDUL KHADER" userId="ea67723033c281dd" providerId="LiveId" clId="{3559DCCA-245D-461B-AF09-8586975557AF}" dt="2023-11-10T09:56:47.663" v="4"/>
        <pc:sldMkLst>
          <pc:docMk/>
          <pc:sldMk cId="0" sldId="256"/>
        </pc:sldMkLst>
      </pc:sldChg>
      <pc:sldChg chg="modTransition">
        <pc:chgData name="MOHD ABDUL KHADER" userId="ea67723033c281dd" providerId="LiveId" clId="{3559DCCA-245D-461B-AF09-8586975557AF}" dt="2023-11-10T09:56:47.663" v="4"/>
        <pc:sldMkLst>
          <pc:docMk/>
          <pc:sldMk cId="0" sldId="257"/>
        </pc:sldMkLst>
      </pc:sldChg>
      <pc:sldChg chg="modTransition">
        <pc:chgData name="MOHD ABDUL KHADER" userId="ea67723033c281dd" providerId="LiveId" clId="{3559DCCA-245D-461B-AF09-8586975557AF}" dt="2023-11-10T09:56:47.663" v="4"/>
        <pc:sldMkLst>
          <pc:docMk/>
          <pc:sldMk cId="0" sldId="258"/>
        </pc:sldMkLst>
      </pc:sldChg>
      <pc:sldChg chg="modTransition">
        <pc:chgData name="MOHD ABDUL KHADER" userId="ea67723033c281dd" providerId="LiveId" clId="{3559DCCA-245D-461B-AF09-8586975557AF}" dt="2023-11-10T09:56:47.663" v="4"/>
        <pc:sldMkLst>
          <pc:docMk/>
          <pc:sldMk cId="0" sldId="259"/>
        </pc:sldMkLst>
      </pc:sldChg>
      <pc:sldChg chg="modTransition">
        <pc:chgData name="MOHD ABDUL KHADER" userId="ea67723033c281dd" providerId="LiveId" clId="{3559DCCA-245D-461B-AF09-8586975557AF}" dt="2023-11-10T09:56:47.663" v="4"/>
        <pc:sldMkLst>
          <pc:docMk/>
          <pc:sldMk cId="0" sldId="260"/>
        </pc:sldMkLst>
      </pc:sldChg>
      <pc:sldChg chg="modTransition">
        <pc:chgData name="MOHD ABDUL KHADER" userId="ea67723033c281dd" providerId="LiveId" clId="{3559DCCA-245D-461B-AF09-8586975557AF}" dt="2023-11-10T09:56:47.663" v="4"/>
        <pc:sldMkLst>
          <pc:docMk/>
          <pc:sldMk cId="0" sldId="261"/>
        </pc:sldMkLst>
      </pc:sldChg>
      <pc:sldChg chg="modTransition">
        <pc:chgData name="MOHD ABDUL KHADER" userId="ea67723033c281dd" providerId="LiveId" clId="{3559DCCA-245D-461B-AF09-8586975557AF}" dt="2023-11-10T09:56:47.663" v="4"/>
        <pc:sldMkLst>
          <pc:docMk/>
          <pc:sldMk cId="0" sldId="262"/>
        </pc:sldMkLst>
      </pc:sldChg>
      <pc:sldChg chg="modTransition">
        <pc:chgData name="MOHD ABDUL KHADER" userId="ea67723033c281dd" providerId="LiveId" clId="{3559DCCA-245D-461B-AF09-8586975557AF}" dt="2023-11-10T09:56:47.663" v="4"/>
        <pc:sldMkLst>
          <pc:docMk/>
          <pc:sldMk cId="0" sldId="263"/>
        </pc:sldMkLst>
      </pc:sldChg>
      <pc:sldChg chg="modTransition">
        <pc:chgData name="MOHD ABDUL KHADER" userId="ea67723033c281dd" providerId="LiveId" clId="{3559DCCA-245D-461B-AF09-8586975557AF}" dt="2023-11-10T09:56:47.663" v="4"/>
        <pc:sldMkLst>
          <pc:docMk/>
          <pc:sldMk cId="0" sldId="264"/>
        </pc:sldMkLst>
      </pc:sldChg>
      <pc:sldChg chg="modTransition">
        <pc:chgData name="MOHD ABDUL KHADER" userId="ea67723033c281dd" providerId="LiveId" clId="{3559DCCA-245D-461B-AF09-8586975557AF}" dt="2023-11-10T09:56:47.663" v="4"/>
        <pc:sldMkLst>
          <pc:docMk/>
          <pc:sldMk cId="0" sldId="265"/>
        </pc:sldMkLst>
      </pc:sldChg>
      <pc:sldChg chg="modTransition">
        <pc:chgData name="MOHD ABDUL KHADER" userId="ea67723033c281dd" providerId="LiveId" clId="{3559DCCA-245D-461B-AF09-8586975557AF}" dt="2023-11-10T09:56:47.663" v="4"/>
        <pc:sldMkLst>
          <pc:docMk/>
          <pc:sldMk cId="0" sldId="266"/>
        </pc:sldMkLst>
      </pc:sldChg>
      <pc:sldChg chg="modTransition">
        <pc:chgData name="MOHD ABDUL KHADER" userId="ea67723033c281dd" providerId="LiveId" clId="{3559DCCA-245D-461B-AF09-8586975557AF}" dt="2023-11-10T09:56:47.663" v="4"/>
        <pc:sldMkLst>
          <pc:docMk/>
          <pc:sldMk cId="0" sldId="267"/>
        </pc:sldMkLst>
      </pc:sldChg>
      <pc:sldChg chg="modTransition">
        <pc:chgData name="MOHD ABDUL KHADER" userId="ea67723033c281dd" providerId="LiveId" clId="{3559DCCA-245D-461B-AF09-8586975557AF}" dt="2023-11-10T09:56:47.663" v="4"/>
        <pc:sldMkLst>
          <pc:docMk/>
          <pc:sldMk cId="0" sldId="268"/>
        </pc:sldMkLst>
      </pc:sldChg>
      <pc:sldChg chg="modTransition">
        <pc:chgData name="MOHD ABDUL KHADER" userId="ea67723033c281dd" providerId="LiveId" clId="{3559DCCA-245D-461B-AF09-8586975557AF}" dt="2023-11-10T09:56:47.663" v="4"/>
        <pc:sldMkLst>
          <pc:docMk/>
          <pc:sldMk cId="0" sldId="269"/>
        </pc:sldMkLst>
      </pc:sldChg>
      <pc:sldChg chg="modTransition">
        <pc:chgData name="MOHD ABDUL KHADER" userId="ea67723033c281dd" providerId="LiveId" clId="{3559DCCA-245D-461B-AF09-8586975557AF}" dt="2023-11-10T09:56:47.663" v="4"/>
        <pc:sldMkLst>
          <pc:docMk/>
          <pc:sldMk cId="0" sldId="270"/>
        </pc:sldMkLst>
      </pc:sldChg>
      <pc:sldChg chg="modTransition">
        <pc:chgData name="MOHD ABDUL KHADER" userId="ea67723033c281dd" providerId="LiveId" clId="{3559DCCA-245D-461B-AF09-8586975557AF}" dt="2023-11-10T09:56:47.663" v="4"/>
        <pc:sldMkLst>
          <pc:docMk/>
          <pc:sldMk cId="0" sldId="271"/>
        </pc:sldMkLst>
      </pc:sldChg>
      <pc:sldChg chg="modTransition">
        <pc:chgData name="MOHD ABDUL KHADER" userId="ea67723033c281dd" providerId="LiveId" clId="{3559DCCA-245D-461B-AF09-8586975557AF}" dt="2023-11-10T09:56:47.663" v="4"/>
        <pc:sldMkLst>
          <pc:docMk/>
          <pc:sldMk cId="0" sldId="272"/>
        </pc:sldMkLst>
      </pc:sldChg>
      <pc:sldChg chg="modTransition">
        <pc:chgData name="MOHD ABDUL KHADER" userId="ea67723033c281dd" providerId="LiveId" clId="{3559DCCA-245D-461B-AF09-8586975557AF}" dt="2023-11-10T09:56:47.663" v="4"/>
        <pc:sldMkLst>
          <pc:docMk/>
          <pc:sldMk cId="0" sldId="273"/>
        </pc:sldMkLst>
      </pc:sldChg>
      <pc:sldChg chg="modTransition">
        <pc:chgData name="MOHD ABDUL KHADER" userId="ea67723033c281dd" providerId="LiveId" clId="{3559DCCA-245D-461B-AF09-8586975557AF}" dt="2023-11-10T09:56:47.663" v="4"/>
        <pc:sldMkLst>
          <pc:docMk/>
          <pc:sldMk cId="0" sldId="27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26.svg"/><Relationship Id="rId4" Type="http://schemas.openxmlformats.org/officeDocument/2006/relationships/image" Target="../media/image12.svg"/><Relationship Id="rId9" Type="http://schemas.openxmlformats.org/officeDocument/2006/relationships/image" Target="../media/image25.png"/><Relationship Id="rId1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308784"/>
            <a:ext cx="10724012" cy="8228226"/>
            <a:chOff x="0" y="0"/>
            <a:chExt cx="14298683" cy="10970968"/>
          </a:xfrm>
        </p:grpSpPr>
        <p:sp>
          <p:nvSpPr>
            <p:cNvPr id="3" name="TextBox 3"/>
            <p:cNvSpPr txBox="1"/>
            <p:nvPr/>
          </p:nvSpPr>
          <p:spPr>
            <a:xfrm>
              <a:off x="0" y="8803328"/>
              <a:ext cx="9499197" cy="2167640"/>
            </a:xfrm>
            <a:prstGeom prst="rect">
              <a:avLst/>
            </a:prstGeom>
          </p:spPr>
          <p:txBody>
            <a:bodyPr lIns="0" tIns="0" rIns="0" bIns="0" rtlCol="0" anchor="t">
              <a:spAutoFit/>
            </a:bodyPr>
            <a:lstStyle/>
            <a:p>
              <a:pPr>
                <a:lnSpc>
                  <a:spcPts val="6720"/>
                </a:lnSpc>
                <a:spcBef>
                  <a:spcPct val="0"/>
                </a:spcBef>
              </a:pPr>
              <a:r>
                <a:rPr lang="en-US" sz="4800">
                  <a:solidFill>
                    <a:srgbClr val="731F7D"/>
                  </a:solidFill>
                  <a:latin typeface="Halant Medium"/>
                </a:rPr>
                <a:t>Courage is fire and bullying is smoke</a:t>
              </a:r>
            </a:p>
          </p:txBody>
        </p:sp>
        <p:sp>
          <p:nvSpPr>
            <p:cNvPr id="4" name="TextBox 4"/>
            <p:cNvSpPr txBox="1"/>
            <p:nvPr/>
          </p:nvSpPr>
          <p:spPr>
            <a:xfrm>
              <a:off x="0" y="19050"/>
              <a:ext cx="14298683" cy="8117096"/>
            </a:xfrm>
            <a:prstGeom prst="rect">
              <a:avLst/>
            </a:prstGeom>
          </p:spPr>
          <p:txBody>
            <a:bodyPr lIns="0" tIns="0" rIns="0" bIns="0" rtlCol="0" anchor="t">
              <a:spAutoFit/>
            </a:bodyPr>
            <a:lstStyle/>
            <a:p>
              <a:pPr>
                <a:lnSpc>
                  <a:spcPts val="12284"/>
                </a:lnSpc>
              </a:pPr>
              <a:r>
                <a:rPr lang="en-US" sz="10410">
                  <a:solidFill>
                    <a:srgbClr val="000000"/>
                  </a:solidFill>
                  <a:latin typeface="HK Grotesk Bold"/>
                </a:rPr>
                <a:t>Detection for Twitter Cyberbullying using ML</a:t>
              </a:r>
            </a:p>
          </p:txBody>
        </p:sp>
      </p:grpSp>
      <p:sp>
        <p:nvSpPr>
          <p:cNvPr id="5" name="Freeform 5"/>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sp>
      <p:sp>
        <p:nvSpPr>
          <p:cNvPr id="6" name="Freeform 6"/>
          <p:cNvSpPr/>
          <p:nvPr/>
        </p:nvSpPr>
        <p:spPr>
          <a:xfrm rot="-5017281">
            <a:off x="9191756" y="2962096"/>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sp>
      <p:sp>
        <p:nvSpPr>
          <p:cNvPr id="7" name="Freeform 7"/>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sp>
      <p:sp>
        <p:nvSpPr>
          <p:cNvPr id="5" name="Freeform 5"/>
          <p:cNvSpPr/>
          <p:nvPr/>
        </p:nvSpPr>
        <p:spPr>
          <a:xfrm>
            <a:off x="1795694" y="2408353"/>
            <a:ext cx="14346939" cy="7269116"/>
          </a:xfrm>
          <a:custGeom>
            <a:avLst/>
            <a:gdLst/>
            <a:ahLst/>
            <a:cxnLst/>
            <a:rect l="l" t="t" r="r" b="b"/>
            <a:pathLst>
              <a:path w="14346939" h="7269116">
                <a:moveTo>
                  <a:pt x="0" y="0"/>
                </a:moveTo>
                <a:lnTo>
                  <a:pt x="14346939" y="0"/>
                </a:lnTo>
                <a:lnTo>
                  <a:pt x="14346939" y="7269116"/>
                </a:lnTo>
                <a:lnTo>
                  <a:pt x="0" y="7269116"/>
                </a:lnTo>
                <a:lnTo>
                  <a:pt x="0" y="0"/>
                </a:lnTo>
                <a:close/>
              </a:path>
            </a:pathLst>
          </a:custGeom>
          <a:blipFill>
            <a:blip r:embed="rId5"/>
            <a:stretch>
              <a:fillRect/>
            </a:stretch>
          </a:blipFill>
        </p:spPr>
      </p:sp>
      <p:sp>
        <p:nvSpPr>
          <p:cNvPr id="6" name="TextBox 6"/>
          <p:cNvSpPr txBox="1"/>
          <p:nvPr/>
        </p:nvSpPr>
        <p:spPr>
          <a:xfrm>
            <a:off x="5665534" y="540401"/>
            <a:ext cx="5894784" cy="1234726"/>
          </a:xfrm>
          <a:prstGeom prst="rect">
            <a:avLst/>
          </a:prstGeom>
        </p:spPr>
        <p:txBody>
          <a:bodyPr lIns="0" tIns="0" rIns="0" bIns="0" rtlCol="0" anchor="t">
            <a:spAutoFit/>
          </a:bodyPr>
          <a:lstStyle/>
          <a:p>
            <a:pPr algn="ctr">
              <a:lnSpc>
                <a:spcPts val="10169"/>
              </a:lnSpc>
              <a:spcBef>
                <a:spcPct val="0"/>
              </a:spcBef>
            </a:pPr>
            <a:r>
              <a:rPr lang="en-US" sz="7263">
                <a:solidFill>
                  <a:srgbClr val="FFFFFF"/>
                </a:solidFill>
                <a:latin typeface="Open Sans"/>
              </a:rPr>
              <a:t>UML Diagram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sp>
        <p:nvSpPr>
          <p:cNvPr id="5" name="Freeform 5"/>
          <p:cNvSpPr/>
          <p:nvPr/>
        </p:nvSpPr>
        <p:spPr>
          <a:xfrm>
            <a:off x="822557" y="1028700"/>
            <a:ext cx="8697406" cy="8369379"/>
          </a:xfrm>
          <a:custGeom>
            <a:avLst/>
            <a:gdLst/>
            <a:ahLst/>
            <a:cxnLst/>
            <a:rect l="l" t="t" r="r" b="b"/>
            <a:pathLst>
              <a:path w="8697406" h="8369379">
                <a:moveTo>
                  <a:pt x="0" y="0"/>
                </a:moveTo>
                <a:lnTo>
                  <a:pt x="8697406" y="0"/>
                </a:lnTo>
                <a:lnTo>
                  <a:pt x="8697406" y="8369379"/>
                </a:lnTo>
                <a:lnTo>
                  <a:pt x="0" y="8369379"/>
                </a:lnTo>
                <a:lnTo>
                  <a:pt x="0" y="0"/>
                </a:lnTo>
                <a:close/>
              </a:path>
            </a:pathLst>
          </a:custGeom>
          <a:blipFill>
            <a:blip r:embed="rId5"/>
            <a:stretch>
              <a:fillRect/>
            </a:stretch>
          </a:blipFill>
        </p:spPr>
      </p:sp>
      <p:sp>
        <p:nvSpPr>
          <p:cNvPr id="6" name="TextBox 6"/>
          <p:cNvSpPr txBox="1"/>
          <p:nvPr/>
        </p:nvSpPr>
        <p:spPr>
          <a:xfrm>
            <a:off x="9977578" y="4311703"/>
            <a:ext cx="7536714" cy="1123973"/>
          </a:xfrm>
          <a:prstGeom prst="rect">
            <a:avLst/>
          </a:prstGeom>
        </p:spPr>
        <p:txBody>
          <a:bodyPr lIns="0" tIns="0" rIns="0" bIns="0" rtlCol="0" anchor="t">
            <a:spAutoFit/>
          </a:bodyPr>
          <a:lstStyle/>
          <a:p>
            <a:pPr algn="ctr">
              <a:lnSpc>
                <a:spcPts val="9286"/>
              </a:lnSpc>
              <a:spcBef>
                <a:spcPct val="0"/>
              </a:spcBef>
            </a:pPr>
            <a:r>
              <a:rPr lang="en-US" sz="6633">
                <a:solidFill>
                  <a:srgbClr val="FFFFFF"/>
                </a:solidFill>
                <a:latin typeface="Open Sans Bold"/>
              </a:rPr>
              <a:t>Use Case Diagram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sp>
      <p:sp>
        <p:nvSpPr>
          <p:cNvPr id="4" name="TextBox 4"/>
          <p:cNvSpPr txBox="1"/>
          <p:nvPr/>
        </p:nvSpPr>
        <p:spPr>
          <a:xfrm>
            <a:off x="5213878" y="3619506"/>
            <a:ext cx="5307614" cy="2104183"/>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Modules and Functions</a:t>
            </a:r>
          </a:p>
        </p:txBody>
      </p:sp>
      <p:sp>
        <p:nvSpPr>
          <p:cNvPr id="5" name="Freeform 5"/>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sp>
      <p:sp>
        <p:nvSpPr>
          <p:cNvPr id="6" name="TextBox 6"/>
          <p:cNvSpPr txBox="1"/>
          <p:nvPr/>
        </p:nvSpPr>
        <p:spPr>
          <a:xfrm>
            <a:off x="11943912" y="661978"/>
            <a:ext cx="4610538" cy="8419288"/>
          </a:xfrm>
          <a:prstGeom prst="rect">
            <a:avLst/>
          </a:prstGeom>
        </p:spPr>
        <p:txBody>
          <a:bodyPr lIns="0" tIns="0" rIns="0" bIns="0" rtlCol="0" anchor="t">
            <a:spAutoFit/>
          </a:bodyPr>
          <a:lstStyle/>
          <a:p>
            <a:pPr>
              <a:lnSpc>
                <a:spcPts val="3359"/>
              </a:lnSpc>
            </a:pPr>
            <a:r>
              <a:rPr lang="en-US" sz="2399" spc="-23">
                <a:solidFill>
                  <a:srgbClr val="FFFFFF"/>
                </a:solidFill>
                <a:latin typeface="Assistant"/>
              </a:rPr>
              <a:t>User: Register with valid email and mobile. Admin activates users for login. Upload and preprocess datasets. Add new data via Django app.</a:t>
            </a:r>
          </a:p>
          <a:p>
            <a:pPr>
              <a:lnSpc>
                <a:spcPts val="3359"/>
              </a:lnSpc>
            </a:pPr>
            <a:r>
              <a:rPr lang="en-US" sz="2399" spc="-23">
                <a:solidFill>
                  <a:srgbClr val="FFFFFF"/>
                </a:solidFill>
                <a:latin typeface="Assistant"/>
              </a:rPr>
              <a:t>Admin: Login, activate users, view and load data. Monitor training and test data. Access forecast results on our Django application.</a:t>
            </a:r>
          </a:p>
          <a:p>
            <a:pPr>
              <a:lnSpc>
                <a:spcPts val="3359"/>
              </a:lnSpc>
            </a:pPr>
            <a:r>
              <a:rPr lang="en-US" sz="2399" spc="-23">
                <a:solidFill>
                  <a:srgbClr val="FFFFFF"/>
                </a:solidFill>
                <a:latin typeface="Assistant"/>
              </a:rPr>
              <a:t>Data Preprocessing: Prepare, analyze, and model Twitter data with features like sentiment, topic, and NLP. Utilize a pipeline for comprehensive insights.</a:t>
            </a:r>
          </a:p>
          <a:p>
            <a:pPr>
              <a:lnSpc>
                <a:spcPts val="3359"/>
              </a:lnSpc>
            </a:pPr>
            <a:r>
              <a:rPr lang="en-US" sz="2399" spc="-23">
                <a:solidFill>
                  <a:srgbClr val="FFFFFF"/>
                </a:solidFill>
                <a:latin typeface="Assistant"/>
              </a:rPr>
              <a:t>Machine Learning: Split cleaned data, train with NLP classifiers. Fine-tune BERT and ALBERT for sentiment analysis, providing contextual insights into public sentiment.</a:t>
            </a:r>
          </a:p>
          <a:p>
            <a:pPr>
              <a:lnSpc>
                <a:spcPts val="3359"/>
              </a:lnSpc>
              <a:spcBef>
                <a:spcPct val="0"/>
              </a:spcBef>
            </a:pPr>
            <a:endParaRPr lang="en-US" sz="2399" spc="-23">
              <a:solidFill>
                <a:srgbClr val="FFFFFF"/>
              </a:solidFill>
              <a:latin typeface="Assistan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sp>
        <p:nvSpPr>
          <p:cNvPr id="5" name="Freeform 5"/>
          <p:cNvSpPr/>
          <p:nvPr/>
        </p:nvSpPr>
        <p:spPr>
          <a:xfrm>
            <a:off x="1028700" y="2488630"/>
            <a:ext cx="12240860" cy="6888739"/>
          </a:xfrm>
          <a:custGeom>
            <a:avLst/>
            <a:gdLst/>
            <a:ahLst/>
            <a:cxnLst/>
            <a:rect l="l" t="t" r="r" b="b"/>
            <a:pathLst>
              <a:path w="12240860" h="6888739">
                <a:moveTo>
                  <a:pt x="0" y="0"/>
                </a:moveTo>
                <a:lnTo>
                  <a:pt x="12240860" y="0"/>
                </a:lnTo>
                <a:lnTo>
                  <a:pt x="12240860" y="6888739"/>
                </a:lnTo>
                <a:lnTo>
                  <a:pt x="0" y="6888739"/>
                </a:lnTo>
                <a:lnTo>
                  <a:pt x="0" y="0"/>
                </a:lnTo>
                <a:close/>
              </a:path>
            </a:pathLst>
          </a:custGeom>
          <a:blipFill>
            <a:blip r:embed="rId5"/>
            <a:stretch>
              <a:fillRect/>
            </a:stretch>
          </a:blipFill>
        </p:spPr>
      </p:sp>
      <p:sp>
        <p:nvSpPr>
          <p:cNvPr id="6" name="TextBox 6"/>
          <p:cNvSpPr txBox="1"/>
          <p:nvPr/>
        </p:nvSpPr>
        <p:spPr>
          <a:xfrm>
            <a:off x="1028700" y="866775"/>
            <a:ext cx="6083454" cy="1362491"/>
          </a:xfrm>
          <a:prstGeom prst="rect">
            <a:avLst/>
          </a:prstGeom>
        </p:spPr>
        <p:txBody>
          <a:bodyPr lIns="0" tIns="0" rIns="0" bIns="0" rtlCol="0" anchor="t">
            <a:spAutoFit/>
          </a:bodyPr>
          <a:lstStyle/>
          <a:p>
            <a:pPr algn="ctr">
              <a:lnSpc>
                <a:spcPts val="11263"/>
              </a:lnSpc>
              <a:spcBef>
                <a:spcPct val="0"/>
              </a:spcBef>
            </a:pPr>
            <a:r>
              <a:rPr lang="en-US" sz="8045">
                <a:solidFill>
                  <a:srgbClr val="FFFFFF"/>
                </a:solidFill>
                <a:latin typeface="Open Sans"/>
              </a:rPr>
              <a:t>Screen shots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sp>
        <p:nvSpPr>
          <p:cNvPr id="5" name="Freeform 5"/>
          <p:cNvSpPr/>
          <p:nvPr/>
        </p:nvSpPr>
        <p:spPr>
          <a:xfrm>
            <a:off x="641560" y="3130792"/>
            <a:ext cx="8328126" cy="4686786"/>
          </a:xfrm>
          <a:custGeom>
            <a:avLst/>
            <a:gdLst/>
            <a:ahLst/>
            <a:cxnLst/>
            <a:rect l="l" t="t" r="r" b="b"/>
            <a:pathLst>
              <a:path w="8328126" h="4686786">
                <a:moveTo>
                  <a:pt x="0" y="0"/>
                </a:moveTo>
                <a:lnTo>
                  <a:pt x="8328126" y="0"/>
                </a:lnTo>
                <a:lnTo>
                  <a:pt x="8328126" y="4686786"/>
                </a:lnTo>
                <a:lnTo>
                  <a:pt x="0" y="4686786"/>
                </a:lnTo>
                <a:lnTo>
                  <a:pt x="0" y="0"/>
                </a:lnTo>
                <a:close/>
              </a:path>
            </a:pathLst>
          </a:custGeom>
          <a:blipFill>
            <a:blip r:embed="rId5"/>
            <a:stretch>
              <a:fillRect/>
            </a:stretch>
          </a:blipFill>
        </p:spPr>
      </p:sp>
      <p:sp>
        <p:nvSpPr>
          <p:cNvPr id="6" name="Freeform 6"/>
          <p:cNvSpPr/>
          <p:nvPr/>
        </p:nvSpPr>
        <p:spPr>
          <a:xfrm>
            <a:off x="9320916" y="3130792"/>
            <a:ext cx="8374802" cy="4713053"/>
          </a:xfrm>
          <a:custGeom>
            <a:avLst/>
            <a:gdLst/>
            <a:ahLst/>
            <a:cxnLst/>
            <a:rect l="l" t="t" r="r" b="b"/>
            <a:pathLst>
              <a:path w="8374802" h="4713053">
                <a:moveTo>
                  <a:pt x="0" y="0"/>
                </a:moveTo>
                <a:lnTo>
                  <a:pt x="8374801" y="0"/>
                </a:lnTo>
                <a:lnTo>
                  <a:pt x="8374801" y="4713053"/>
                </a:lnTo>
                <a:lnTo>
                  <a:pt x="0" y="4713053"/>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sp>
        <p:nvSpPr>
          <p:cNvPr id="5" name="Freeform 5"/>
          <p:cNvSpPr/>
          <p:nvPr/>
        </p:nvSpPr>
        <p:spPr>
          <a:xfrm>
            <a:off x="1214522" y="681060"/>
            <a:ext cx="15849793" cy="8919724"/>
          </a:xfrm>
          <a:custGeom>
            <a:avLst/>
            <a:gdLst/>
            <a:ahLst/>
            <a:cxnLst/>
            <a:rect l="l" t="t" r="r" b="b"/>
            <a:pathLst>
              <a:path w="15849793" h="8919724">
                <a:moveTo>
                  <a:pt x="0" y="0"/>
                </a:moveTo>
                <a:lnTo>
                  <a:pt x="15849794" y="0"/>
                </a:lnTo>
                <a:lnTo>
                  <a:pt x="15849794" y="8919724"/>
                </a:lnTo>
                <a:lnTo>
                  <a:pt x="0" y="8919724"/>
                </a:lnTo>
                <a:lnTo>
                  <a:pt x="0" y="0"/>
                </a:lnTo>
                <a:close/>
              </a:path>
            </a:pathLst>
          </a:custGeom>
          <a:blipFill>
            <a:blip r:embed="rId5"/>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sp>
        <p:nvSpPr>
          <p:cNvPr id="5" name="Freeform 5"/>
          <p:cNvSpPr/>
          <p:nvPr/>
        </p:nvSpPr>
        <p:spPr>
          <a:xfrm>
            <a:off x="1608700" y="902889"/>
            <a:ext cx="15070601" cy="8481221"/>
          </a:xfrm>
          <a:custGeom>
            <a:avLst/>
            <a:gdLst/>
            <a:ahLst/>
            <a:cxnLst/>
            <a:rect l="l" t="t" r="r" b="b"/>
            <a:pathLst>
              <a:path w="15070601" h="8481221">
                <a:moveTo>
                  <a:pt x="0" y="0"/>
                </a:moveTo>
                <a:lnTo>
                  <a:pt x="15070600" y="0"/>
                </a:lnTo>
                <a:lnTo>
                  <a:pt x="15070600" y="8481222"/>
                </a:lnTo>
                <a:lnTo>
                  <a:pt x="0" y="8481222"/>
                </a:lnTo>
                <a:lnTo>
                  <a:pt x="0" y="0"/>
                </a:lnTo>
                <a:close/>
              </a:path>
            </a:pathLst>
          </a:custGeom>
          <a:blipFill>
            <a:blip r:embed="rId5"/>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sp>
      <p:sp>
        <p:nvSpPr>
          <p:cNvPr id="5" name="TextBox 5"/>
          <p:cNvSpPr txBox="1"/>
          <p:nvPr/>
        </p:nvSpPr>
        <p:spPr>
          <a:xfrm>
            <a:off x="9144000" y="3120057"/>
            <a:ext cx="8916045" cy="5379720"/>
          </a:xfrm>
          <a:prstGeom prst="rect">
            <a:avLst/>
          </a:prstGeom>
        </p:spPr>
        <p:txBody>
          <a:bodyPr lIns="0" tIns="0" rIns="0" bIns="0" rtlCol="0" anchor="t">
            <a:spAutoFit/>
          </a:bodyPr>
          <a:lstStyle/>
          <a:p>
            <a:pPr>
              <a:lnSpc>
                <a:spcPts val="3540"/>
              </a:lnSpc>
            </a:pPr>
            <a:r>
              <a:rPr lang="en-US" sz="3000">
                <a:solidFill>
                  <a:srgbClr val="FFFFFF"/>
                </a:solidFill>
                <a:latin typeface="HK Grotesk Bold"/>
              </a:rPr>
              <a:t>An approach is proposed for detecting and preventing Twitter cyberbullying using Supervised Binary classification Machine Learning algorithms. Our model is evaluated on both Support Vector Machine and Naive Bayes, also for feature extraction, used the TFIDF vectorizer. As the results show us that the accuracy for detecting cyberbullying content has also been great for Support Vector Machine of around 71.25% which is better than Naive Bayes. Our model will help people from the attacks of social media bullies.</a:t>
            </a:r>
          </a:p>
          <a:p>
            <a:pPr>
              <a:lnSpc>
                <a:spcPts val="3540"/>
              </a:lnSpc>
            </a:pPr>
            <a:endParaRPr lang="en-US" sz="3000">
              <a:solidFill>
                <a:srgbClr val="FFFFFF"/>
              </a:solidFill>
              <a:latin typeface="HK Grotesk Bold"/>
            </a:endParaRPr>
          </a:p>
        </p:txBody>
      </p:sp>
      <p:sp>
        <p:nvSpPr>
          <p:cNvPr id="6" name="TextBox 6"/>
          <p:cNvSpPr txBox="1"/>
          <p:nvPr/>
        </p:nvSpPr>
        <p:spPr>
          <a:xfrm>
            <a:off x="9144000" y="1613202"/>
            <a:ext cx="5641181" cy="1393894"/>
          </a:xfrm>
          <a:prstGeom prst="rect">
            <a:avLst/>
          </a:prstGeom>
        </p:spPr>
        <p:txBody>
          <a:bodyPr lIns="0" tIns="0" rIns="0" bIns="0" rtlCol="0" anchor="t">
            <a:spAutoFit/>
          </a:bodyPr>
          <a:lstStyle/>
          <a:p>
            <a:pPr algn="ctr">
              <a:lnSpc>
                <a:spcPts val="11371"/>
              </a:lnSpc>
              <a:spcBef>
                <a:spcPct val="0"/>
              </a:spcBef>
            </a:pPr>
            <a:r>
              <a:rPr lang="en-US" sz="8122">
                <a:solidFill>
                  <a:srgbClr val="FFFFFF"/>
                </a:solidFill>
                <a:latin typeface="Open Sans Bold"/>
              </a:rPr>
              <a:t>Conclusion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8115300" cy="1498600"/>
          </a:xfrm>
          <a:prstGeom prst="rect">
            <a:avLst/>
          </a:prstGeom>
        </p:spPr>
        <p:txBody>
          <a:bodyPr lIns="0" tIns="0" rIns="0" bIns="0" rtlCol="0" anchor="t">
            <a:spAutoFit/>
          </a:bodyPr>
          <a:lstStyle/>
          <a:p>
            <a:pPr>
              <a:lnSpc>
                <a:spcPts val="5900"/>
              </a:lnSpc>
            </a:pPr>
            <a:r>
              <a:rPr lang="en-US" sz="5000" u="sng">
                <a:solidFill>
                  <a:srgbClr val="FFFFFF"/>
                </a:solidFill>
                <a:latin typeface="HK Grotesk Bold"/>
              </a:rPr>
              <a:t> FUTURE ENHANCEMENT:</a:t>
            </a:r>
          </a:p>
          <a:p>
            <a:pPr>
              <a:lnSpc>
                <a:spcPts val="5900"/>
              </a:lnSpc>
            </a:pPr>
            <a:endParaRPr lang="en-US" sz="5000" u="sng">
              <a:solidFill>
                <a:srgbClr val="FFFFFF"/>
              </a:solidFill>
              <a:latin typeface="HK Grotesk Bold"/>
            </a:endParaRPr>
          </a:p>
        </p:txBody>
      </p:sp>
      <p:sp>
        <p:nvSpPr>
          <p:cNvPr id="3" name="TextBox 3"/>
          <p:cNvSpPr txBox="1"/>
          <p:nvPr/>
        </p:nvSpPr>
        <p:spPr>
          <a:xfrm>
            <a:off x="877775" y="2131683"/>
            <a:ext cx="7792147" cy="5515813"/>
          </a:xfrm>
          <a:prstGeom prst="rect">
            <a:avLst/>
          </a:prstGeom>
        </p:spPr>
        <p:txBody>
          <a:bodyPr lIns="0" tIns="0" rIns="0" bIns="0" rtlCol="0" anchor="t">
            <a:spAutoFit/>
          </a:bodyPr>
          <a:lstStyle/>
          <a:p>
            <a:pPr>
              <a:lnSpc>
                <a:spcPts val="3698"/>
              </a:lnSpc>
              <a:spcBef>
                <a:spcPct val="0"/>
              </a:spcBef>
            </a:pPr>
            <a:r>
              <a:rPr lang="en-US" sz="2641" spc="-26">
                <a:solidFill>
                  <a:srgbClr val="FFFFFF"/>
                </a:solidFill>
                <a:latin typeface="Assistant"/>
              </a:rPr>
              <a:t>In future iterations of our Twitter Cyberbullying Detection Website, we aim to enhance the system's capabilities by integrating multimodal analysis for images and videos, refining sentiment analysis for nuanced language, and incorporating contextual understanding to discern the intent of conversations. We also plan to introduce behavioral analysis, machine learning explainability, and multilingual support. Collaboration with mental health professionals, blockchain integration for data security, and empowering users with advanced customization tools are key components for a more robust cyberbullying prevention platform.</a:t>
            </a:r>
          </a:p>
        </p:txBody>
      </p:sp>
      <p:sp>
        <p:nvSpPr>
          <p:cNvPr id="4" name="Freeform 4"/>
          <p:cNvSpPr/>
          <p:nvPr/>
        </p:nvSpPr>
        <p:spPr>
          <a:xfrm>
            <a:off x="10099078" y="0"/>
            <a:ext cx="8188922" cy="10287000"/>
          </a:xfrm>
          <a:custGeom>
            <a:avLst/>
            <a:gdLst/>
            <a:ahLst/>
            <a:cxnLst/>
            <a:rect l="l" t="t" r="r" b="b"/>
            <a:pathLst>
              <a:path w="8188922" h="10287000">
                <a:moveTo>
                  <a:pt x="0" y="0"/>
                </a:moveTo>
                <a:lnTo>
                  <a:pt x="8188922" y="0"/>
                </a:lnTo>
                <a:lnTo>
                  <a:pt x="8188922" y="10287000"/>
                </a:lnTo>
                <a:lnTo>
                  <a:pt x="0" y="10287000"/>
                </a:lnTo>
                <a:lnTo>
                  <a:pt x="0" y="0"/>
                </a:lnTo>
                <a:close/>
              </a:path>
            </a:pathLst>
          </a:custGeom>
          <a:blipFill>
            <a:blip r:embed="rId2"/>
            <a:stretch>
              <a:fillRect l="-44215" r="-44215"/>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sp>
      <p:grpSp>
        <p:nvGrpSpPr>
          <p:cNvPr id="7" name="Group 7"/>
          <p:cNvGrpSpPr/>
          <p:nvPr/>
        </p:nvGrpSpPr>
        <p:grpSpPr>
          <a:xfrm>
            <a:off x="3689150" y="4770011"/>
            <a:ext cx="10909700" cy="2180877"/>
            <a:chOff x="0" y="0"/>
            <a:chExt cx="14546267" cy="2907837"/>
          </a:xfrm>
        </p:grpSpPr>
        <p:sp>
          <p:nvSpPr>
            <p:cNvPr id="8" name="TextBox 8"/>
            <p:cNvSpPr txBox="1"/>
            <p:nvPr/>
          </p:nvSpPr>
          <p:spPr>
            <a:xfrm>
              <a:off x="0" y="9525"/>
              <a:ext cx="14546267" cy="1320927"/>
            </a:xfrm>
            <a:prstGeom prst="rect">
              <a:avLst/>
            </a:prstGeom>
          </p:spPr>
          <p:txBody>
            <a:bodyPr lIns="0" tIns="0" rIns="0" bIns="0" rtlCol="0" anchor="t">
              <a:spAutoFit/>
            </a:bodyPr>
            <a:lstStyle/>
            <a:p>
              <a:pPr algn="ctr">
                <a:lnSpc>
                  <a:spcPts val="7788"/>
                </a:lnSpc>
              </a:pPr>
              <a:r>
                <a:rPr lang="en-US" sz="6600">
                  <a:solidFill>
                    <a:srgbClr val="FFFFFF"/>
                  </a:solidFill>
                  <a:latin typeface="HK Grotesk Bold"/>
                </a:rPr>
                <a:t>Thank you</a:t>
              </a:r>
            </a:p>
          </p:txBody>
        </p:sp>
        <p:sp>
          <p:nvSpPr>
            <p:cNvPr id="9" name="TextBox 9"/>
            <p:cNvSpPr txBox="1"/>
            <p:nvPr/>
          </p:nvSpPr>
          <p:spPr>
            <a:xfrm>
              <a:off x="1627322" y="2152487"/>
              <a:ext cx="11291623" cy="755350"/>
            </a:xfrm>
            <a:prstGeom prst="rect">
              <a:avLst/>
            </a:prstGeom>
          </p:spPr>
          <p:txBody>
            <a:bodyPr lIns="0" tIns="0" rIns="0" bIns="0" rtlCol="0" anchor="t">
              <a:spAutoFit/>
            </a:bodyPr>
            <a:lstStyle/>
            <a:p>
              <a:pPr algn="ctr">
                <a:lnSpc>
                  <a:spcPts val="4680"/>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grpSp>
        <p:nvGrpSpPr>
          <p:cNvPr id="5" name="Group 5"/>
          <p:cNvGrpSpPr/>
          <p:nvPr/>
        </p:nvGrpSpPr>
        <p:grpSpPr>
          <a:xfrm>
            <a:off x="843015" y="4325574"/>
            <a:ext cx="14814196" cy="4612042"/>
            <a:chOff x="0" y="0"/>
            <a:chExt cx="19752262" cy="6149390"/>
          </a:xfrm>
        </p:grpSpPr>
        <p:sp>
          <p:nvSpPr>
            <p:cNvPr id="6" name="TextBox 6"/>
            <p:cNvSpPr txBox="1"/>
            <p:nvPr/>
          </p:nvSpPr>
          <p:spPr>
            <a:xfrm>
              <a:off x="0" y="9525"/>
              <a:ext cx="19752262" cy="4738935"/>
            </a:xfrm>
            <a:prstGeom prst="rect">
              <a:avLst/>
            </a:prstGeom>
          </p:spPr>
          <p:txBody>
            <a:bodyPr lIns="0" tIns="0" rIns="0" bIns="0" rtlCol="0" anchor="t">
              <a:spAutoFit/>
            </a:bodyPr>
            <a:lstStyle/>
            <a:p>
              <a:pPr>
                <a:lnSpc>
                  <a:spcPts val="9440"/>
                </a:lnSpc>
              </a:pPr>
              <a:r>
                <a:rPr lang="en-US" sz="8000">
                  <a:solidFill>
                    <a:srgbClr val="FFFFFF"/>
                  </a:solidFill>
                  <a:latin typeface="HK Grotesk Bold"/>
                </a:rPr>
                <a:t>Mohd abdul khader (7019)</a:t>
              </a:r>
            </a:p>
            <a:p>
              <a:pPr>
                <a:lnSpc>
                  <a:spcPts val="9440"/>
                </a:lnSpc>
              </a:pPr>
              <a:r>
                <a:rPr lang="en-US" sz="8000">
                  <a:solidFill>
                    <a:srgbClr val="FFFFFF"/>
                  </a:solidFill>
                  <a:latin typeface="HK Grotesk Bold"/>
                </a:rPr>
                <a:t>Fahad khan (7013)</a:t>
              </a:r>
            </a:p>
            <a:p>
              <a:pPr>
                <a:lnSpc>
                  <a:spcPts val="9440"/>
                </a:lnSpc>
              </a:pPr>
              <a:r>
                <a:rPr lang="en-US" sz="8000">
                  <a:solidFill>
                    <a:srgbClr val="FFFFFF"/>
                  </a:solidFill>
                  <a:latin typeface="HK Grotesk Bold"/>
                </a:rPr>
                <a:t>Mohammed  Shaare uddin(7032)</a:t>
              </a:r>
            </a:p>
          </p:txBody>
        </p:sp>
        <p:sp>
          <p:nvSpPr>
            <p:cNvPr id="7" name="TextBox 7"/>
            <p:cNvSpPr txBox="1"/>
            <p:nvPr/>
          </p:nvSpPr>
          <p:spPr>
            <a:xfrm>
              <a:off x="0" y="5524869"/>
              <a:ext cx="12499389" cy="624521"/>
            </a:xfrm>
            <a:prstGeom prst="rect">
              <a:avLst/>
            </a:prstGeom>
          </p:spPr>
          <p:txBody>
            <a:bodyPr lIns="0" tIns="0" rIns="0" bIns="0" rtlCol="0" anchor="t">
              <a:spAutoFit/>
            </a:bodyPr>
            <a:lstStyle/>
            <a:p>
              <a:pPr>
                <a:lnSpc>
                  <a:spcPts val="3976"/>
                </a:lnSpc>
                <a:spcBef>
                  <a:spcPct val="0"/>
                </a:spcBef>
              </a:pPr>
              <a:r>
                <a:rPr lang="en-US" sz="2840" spc="-28">
                  <a:solidFill>
                    <a:srgbClr val="FFFFFF"/>
                  </a:solidFill>
                  <a:latin typeface="Assistant"/>
                </a:rPr>
                <a:t>Guide : Mrs Reshma Mam</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798872" y="2188145"/>
            <a:ext cx="5736471" cy="4114800"/>
          </a:xfrm>
          <a:custGeom>
            <a:avLst/>
            <a:gdLst/>
            <a:ahLst/>
            <a:cxnLst/>
            <a:rect l="l" t="t" r="r" b="b"/>
            <a:pathLst>
              <a:path w="5736471" h="4114800">
                <a:moveTo>
                  <a:pt x="0" y="0"/>
                </a:moveTo>
                <a:lnTo>
                  <a:pt x="5736471" y="0"/>
                </a:lnTo>
                <a:lnTo>
                  <a:pt x="573647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74596" y="645010"/>
            <a:ext cx="9743599" cy="4935436"/>
            <a:chOff x="0" y="0"/>
            <a:chExt cx="2626239" cy="1330272"/>
          </a:xfrm>
        </p:grpSpPr>
        <p:sp>
          <p:nvSpPr>
            <p:cNvPr id="5" name="Freeform 5"/>
            <p:cNvSpPr/>
            <p:nvPr/>
          </p:nvSpPr>
          <p:spPr>
            <a:xfrm>
              <a:off x="0" y="0"/>
              <a:ext cx="2626239" cy="1330272"/>
            </a:xfrm>
            <a:custGeom>
              <a:avLst/>
              <a:gdLst/>
              <a:ahLst/>
              <a:cxnLst/>
              <a:rect l="l" t="t" r="r" b="b"/>
              <a:pathLst>
                <a:path w="2626239" h="1330272">
                  <a:moveTo>
                    <a:pt x="2501779" y="1330272"/>
                  </a:moveTo>
                  <a:lnTo>
                    <a:pt x="124460" y="1330272"/>
                  </a:lnTo>
                  <a:cubicBezTo>
                    <a:pt x="55880" y="1330272"/>
                    <a:pt x="0" y="1274392"/>
                    <a:pt x="0" y="1205811"/>
                  </a:cubicBezTo>
                  <a:lnTo>
                    <a:pt x="0" y="124460"/>
                  </a:lnTo>
                  <a:cubicBezTo>
                    <a:pt x="0" y="55880"/>
                    <a:pt x="55880" y="0"/>
                    <a:pt x="124460" y="0"/>
                  </a:cubicBezTo>
                  <a:lnTo>
                    <a:pt x="2501779" y="0"/>
                  </a:lnTo>
                  <a:cubicBezTo>
                    <a:pt x="2570359" y="0"/>
                    <a:pt x="2626239" y="55880"/>
                    <a:pt x="2626239" y="124460"/>
                  </a:cubicBezTo>
                  <a:lnTo>
                    <a:pt x="2626239" y="1205812"/>
                  </a:lnTo>
                  <a:cubicBezTo>
                    <a:pt x="2626239" y="1274392"/>
                    <a:pt x="2570359" y="1330272"/>
                    <a:pt x="2501779" y="1330272"/>
                  </a:cubicBezTo>
                  <a:close/>
                </a:path>
              </a:pathLst>
            </a:custGeom>
            <a:solidFill>
              <a:srgbClr val="FFFFFF"/>
            </a:solidFill>
          </p:spPr>
        </p:sp>
      </p:grpSp>
      <p:sp>
        <p:nvSpPr>
          <p:cNvPr id="6" name="Freeform 6"/>
          <p:cNvSpPr/>
          <p:nvPr/>
        </p:nvSpPr>
        <p:spPr>
          <a:xfrm>
            <a:off x="1763069" y="1133193"/>
            <a:ext cx="1159445" cy="1159445"/>
          </a:xfrm>
          <a:custGeom>
            <a:avLst/>
            <a:gdLst/>
            <a:ahLst/>
            <a:cxnLst/>
            <a:rect l="l" t="t" r="r" b="b"/>
            <a:pathLst>
              <a:path w="1159445" h="1159445">
                <a:moveTo>
                  <a:pt x="0" y="0"/>
                </a:moveTo>
                <a:lnTo>
                  <a:pt x="1159445" y="0"/>
                </a:lnTo>
                <a:lnTo>
                  <a:pt x="1159445" y="1159445"/>
                </a:lnTo>
                <a:lnTo>
                  <a:pt x="0" y="1159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763069" y="2235488"/>
            <a:ext cx="7423445" cy="2652112"/>
          </a:xfrm>
          <a:prstGeom prst="rect">
            <a:avLst/>
          </a:prstGeom>
        </p:spPr>
        <p:txBody>
          <a:bodyPr lIns="0" tIns="0" rIns="0" bIns="0" rtlCol="0" anchor="t">
            <a:spAutoFit/>
          </a:bodyPr>
          <a:lstStyle/>
          <a:p>
            <a:pPr>
              <a:lnSpc>
                <a:spcPts val="4254"/>
              </a:lnSpc>
            </a:pPr>
            <a:r>
              <a:rPr lang="en-US" sz="3039">
                <a:solidFill>
                  <a:srgbClr val="000000"/>
                </a:solidFill>
                <a:latin typeface="Montserrat"/>
              </a:rPr>
              <a:t>Technology shapes our lives, fostering communication through social media. However, cyberbullying is rampant, affecting 37% of Indian children emotionally and psychologically.</a:t>
            </a:r>
          </a:p>
        </p:txBody>
      </p:sp>
      <p:sp>
        <p:nvSpPr>
          <p:cNvPr id="8" name="AutoShape 8"/>
          <p:cNvSpPr/>
          <p:nvPr/>
        </p:nvSpPr>
        <p:spPr>
          <a:xfrm>
            <a:off x="8229133" y="1180818"/>
            <a:ext cx="479567" cy="0"/>
          </a:xfrm>
          <a:prstGeom prst="line">
            <a:avLst/>
          </a:prstGeom>
          <a:ln w="95250" cap="rnd">
            <a:solidFill>
              <a:srgbClr val="42A5F5"/>
            </a:solidFill>
            <a:prstDash val="sysDot"/>
            <a:headEnd type="none" w="sm" len="sm"/>
            <a:tailEnd type="none" w="sm" len="sm"/>
          </a:ln>
        </p:spPr>
      </p:sp>
      <p:sp>
        <p:nvSpPr>
          <p:cNvPr id="9" name="Freeform 9"/>
          <p:cNvSpPr/>
          <p:nvPr/>
        </p:nvSpPr>
        <p:spPr>
          <a:xfrm>
            <a:off x="3378767" y="4920749"/>
            <a:ext cx="340837" cy="290021"/>
          </a:xfrm>
          <a:custGeom>
            <a:avLst/>
            <a:gdLst/>
            <a:ahLst/>
            <a:cxnLst/>
            <a:rect l="l" t="t" r="r" b="b"/>
            <a:pathLst>
              <a:path w="340837" h="290021">
                <a:moveTo>
                  <a:pt x="0" y="0"/>
                </a:moveTo>
                <a:lnTo>
                  <a:pt x="340837" y="0"/>
                </a:lnTo>
                <a:lnTo>
                  <a:pt x="340837" y="290021"/>
                </a:lnTo>
                <a:lnTo>
                  <a:pt x="0" y="290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763069" y="4920749"/>
            <a:ext cx="291842" cy="291842"/>
          </a:xfrm>
          <a:custGeom>
            <a:avLst/>
            <a:gdLst/>
            <a:ahLst/>
            <a:cxnLst/>
            <a:rect l="l" t="t" r="r" b="b"/>
            <a:pathLst>
              <a:path w="291842" h="291842">
                <a:moveTo>
                  <a:pt x="0" y="0"/>
                </a:moveTo>
                <a:lnTo>
                  <a:pt x="291842" y="0"/>
                </a:lnTo>
                <a:lnTo>
                  <a:pt x="291842" y="291842"/>
                </a:lnTo>
                <a:lnTo>
                  <a:pt x="0" y="2918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4970418" y="4921967"/>
            <a:ext cx="437926" cy="290624"/>
          </a:xfrm>
          <a:custGeom>
            <a:avLst/>
            <a:gdLst/>
            <a:ahLst/>
            <a:cxnLst/>
            <a:rect l="l" t="t" r="r" b="b"/>
            <a:pathLst>
              <a:path w="437926" h="290624">
                <a:moveTo>
                  <a:pt x="0" y="0"/>
                </a:moveTo>
                <a:lnTo>
                  <a:pt x="437926" y="0"/>
                </a:lnTo>
                <a:lnTo>
                  <a:pt x="437926" y="290624"/>
                </a:lnTo>
                <a:lnTo>
                  <a:pt x="0" y="2906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2" name="Group 12"/>
          <p:cNvGrpSpPr/>
          <p:nvPr/>
        </p:nvGrpSpPr>
        <p:grpSpPr>
          <a:xfrm>
            <a:off x="8468916" y="4887600"/>
            <a:ext cx="9743599" cy="4935436"/>
            <a:chOff x="0" y="0"/>
            <a:chExt cx="2626239" cy="1330272"/>
          </a:xfrm>
        </p:grpSpPr>
        <p:sp>
          <p:nvSpPr>
            <p:cNvPr id="13" name="Freeform 13"/>
            <p:cNvSpPr/>
            <p:nvPr/>
          </p:nvSpPr>
          <p:spPr>
            <a:xfrm>
              <a:off x="0" y="0"/>
              <a:ext cx="2626239" cy="1330272"/>
            </a:xfrm>
            <a:custGeom>
              <a:avLst/>
              <a:gdLst/>
              <a:ahLst/>
              <a:cxnLst/>
              <a:rect l="l" t="t" r="r" b="b"/>
              <a:pathLst>
                <a:path w="2626239" h="1330272">
                  <a:moveTo>
                    <a:pt x="2501779" y="1330272"/>
                  </a:moveTo>
                  <a:lnTo>
                    <a:pt x="124460" y="1330272"/>
                  </a:lnTo>
                  <a:cubicBezTo>
                    <a:pt x="55880" y="1330272"/>
                    <a:pt x="0" y="1274392"/>
                    <a:pt x="0" y="1205811"/>
                  </a:cubicBezTo>
                  <a:lnTo>
                    <a:pt x="0" y="124460"/>
                  </a:lnTo>
                  <a:cubicBezTo>
                    <a:pt x="0" y="55880"/>
                    <a:pt x="55880" y="0"/>
                    <a:pt x="124460" y="0"/>
                  </a:cubicBezTo>
                  <a:lnTo>
                    <a:pt x="2501779" y="0"/>
                  </a:lnTo>
                  <a:cubicBezTo>
                    <a:pt x="2570359" y="0"/>
                    <a:pt x="2626239" y="55880"/>
                    <a:pt x="2626239" y="124460"/>
                  </a:cubicBezTo>
                  <a:lnTo>
                    <a:pt x="2626239" y="1205812"/>
                  </a:lnTo>
                  <a:cubicBezTo>
                    <a:pt x="2626239" y="1274392"/>
                    <a:pt x="2570359" y="1330272"/>
                    <a:pt x="2501779" y="1330272"/>
                  </a:cubicBezTo>
                  <a:close/>
                </a:path>
              </a:pathLst>
            </a:custGeom>
            <a:solidFill>
              <a:srgbClr val="FFFFFF"/>
            </a:solidFill>
          </p:spPr>
        </p:sp>
      </p:grpSp>
      <p:sp>
        <p:nvSpPr>
          <p:cNvPr id="14" name="Freeform 14"/>
          <p:cNvSpPr/>
          <p:nvPr/>
        </p:nvSpPr>
        <p:spPr>
          <a:xfrm>
            <a:off x="8971382" y="5143500"/>
            <a:ext cx="1159445" cy="1159445"/>
          </a:xfrm>
          <a:custGeom>
            <a:avLst/>
            <a:gdLst/>
            <a:ahLst/>
            <a:cxnLst/>
            <a:rect l="l" t="t" r="r" b="b"/>
            <a:pathLst>
              <a:path w="1159445" h="1159445">
                <a:moveTo>
                  <a:pt x="0" y="0"/>
                </a:moveTo>
                <a:lnTo>
                  <a:pt x="1159444" y="0"/>
                </a:lnTo>
                <a:lnTo>
                  <a:pt x="1159444" y="1159445"/>
                </a:lnTo>
                <a:lnTo>
                  <a:pt x="0" y="1159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AutoShape 15"/>
          <p:cNvSpPr/>
          <p:nvPr/>
        </p:nvSpPr>
        <p:spPr>
          <a:xfrm>
            <a:off x="16208943" y="5580445"/>
            <a:ext cx="479567" cy="0"/>
          </a:xfrm>
          <a:prstGeom prst="line">
            <a:avLst/>
          </a:prstGeom>
          <a:ln w="95250" cap="rnd">
            <a:solidFill>
              <a:srgbClr val="42A5F5"/>
            </a:solidFill>
            <a:prstDash val="sysDot"/>
            <a:headEnd type="none" w="sm" len="sm"/>
            <a:tailEnd type="none" w="sm" len="sm"/>
          </a:ln>
        </p:spPr>
      </p:sp>
      <p:sp>
        <p:nvSpPr>
          <p:cNvPr id="16" name="Freeform 16"/>
          <p:cNvSpPr/>
          <p:nvPr/>
        </p:nvSpPr>
        <p:spPr>
          <a:xfrm>
            <a:off x="11727865" y="9326419"/>
            <a:ext cx="340837" cy="290021"/>
          </a:xfrm>
          <a:custGeom>
            <a:avLst/>
            <a:gdLst/>
            <a:ahLst/>
            <a:cxnLst/>
            <a:rect l="l" t="t" r="r" b="b"/>
            <a:pathLst>
              <a:path w="340837" h="290021">
                <a:moveTo>
                  <a:pt x="0" y="0"/>
                </a:moveTo>
                <a:lnTo>
                  <a:pt x="340837" y="0"/>
                </a:lnTo>
                <a:lnTo>
                  <a:pt x="340837" y="290021"/>
                </a:lnTo>
                <a:lnTo>
                  <a:pt x="0" y="290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9795827" y="9291449"/>
            <a:ext cx="291842" cy="291842"/>
          </a:xfrm>
          <a:custGeom>
            <a:avLst/>
            <a:gdLst/>
            <a:ahLst/>
            <a:cxnLst/>
            <a:rect l="l" t="t" r="r" b="b"/>
            <a:pathLst>
              <a:path w="291842" h="291842">
                <a:moveTo>
                  <a:pt x="0" y="0"/>
                </a:moveTo>
                <a:lnTo>
                  <a:pt x="291842" y="0"/>
                </a:lnTo>
                <a:lnTo>
                  <a:pt x="291842" y="291842"/>
                </a:lnTo>
                <a:lnTo>
                  <a:pt x="0" y="2918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3436910" y="9291449"/>
            <a:ext cx="437926" cy="290624"/>
          </a:xfrm>
          <a:custGeom>
            <a:avLst/>
            <a:gdLst/>
            <a:ahLst/>
            <a:cxnLst/>
            <a:rect l="l" t="t" r="r" b="b"/>
            <a:pathLst>
              <a:path w="437926" h="290624">
                <a:moveTo>
                  <a:pt x="0" y="0"/>
                </a:moveTo>
                <a:lnTo>
                  <a:pt x="437926" y="0"/>
                </a:lnTo>
                <a:lnTo>
                  <a:pt x="437926" y="290624"/>
                </a:lnTo>
                <a:lnTo>
                  <a:pt x="0" y="2906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a:off x="-291759" y="6904465"/>
            <a:ext cx="4109657" cy="4114800"/>
          </a:xfrm>
          <a:custGeom>
            <a:avLst/>
            <a:gdLst/>
            <a:ahLst/>
            <a:cxnLst/>
            <a:rect l="l" t="t" r="r" b="b"/>
            <a:pathLst>
              <a:path w="4109657" h="4114800">
                <a:moveTo>
                  <a:pt x="0" y="0"/>
                </a:moveTo>
                <a:lnTo>
                  <a:pt x="4109656" y="0"/>
                </a:lnTo>
                <a:lnTo>
                  <a:pt x="410965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Freeform 20"/>
          <p:cNvSpPr/>
          <p:nvPr/>
        </p:nvSpPr>
        <p:spPr>
          <a:xfrm>
            <a:off x="1013694" y="5532820"/>
            <a:ext cx="7164033" cy="560616"/>
          </a:xfrm>
          <a:custGeom>
            <a:avLst/>
            <a:gdLst/>
            <a:ahLst/>
            <a:cxnLst/>
            <a:rect l="l" t="t" r="r" b="b"/>
            <a:pathLst>
              <a:path w="7164033" h="560616">
                <a:moveTo>
                  <a:pt x="0" y="0"/>
                </a:moveTo>
                <a:lnTo>
                  <a:pt x="7164033" y="0"/>
                </a:lnTo>
                <a:lnTo>
                  <a:pt x="7164033" y="560616"/>
                </a:lnTo>
                <a:lnTo>
                  <a:pt x="0" y="560616"/>
                </a:lnTo>
                <a:lnTo>
                  <a:pt x="0" y="0"/>
                </a:lnTo>
                <a:close/>
              </a:path>
            </a:pathLst>
          </a:custGeom>
          <a:blipFill>
            <a:blip r:embed="rId15">
              <a:alphaModFix amt="75000"/>
            </a:blip>
            <a:stretch>
              <a:fillRect t="-152382"/>
            </a:stretch>
          </a:blipFill>
        </p:spPr>
      </p:sp>
      <p:sp>
        <p:nvSpPr>
          <p:cNvPr id="21" name="Freeform 21"/>
          <p:cNvSpPr/>
          <p:nvPr/>
        </p:nvSpPr>
        <p:spPr>
          <a:xfrm>
            <a:off x="9551104" y="9823035"/>
            <a:ext cx="7164033" cy="560616"/>
          </a:xfrm>
          <a:custGeom>
            <a:avLst/>
            <a:gdLst/>
            <a:ahLst/>
            <a:cxnLst/>
            <a:rect l="l" t="t" r="r" b="b"/>
            <a:pathLst>
              <a:path w="7164033" h="560616">
                <a:moveTo>
                  <a:pt x="0" y="0"/>
                </a:moveTo>
                <a:lnTo>
                  <a:pt x="7164033" y="0"/>
                </a:lnTo>
                <a:lnTo>
                  <a:pt x="7164033" y="560616"/>
                </a:lnTo>
                <a:lnTo>
                  <a:pt x="0" y="560616"/>
                </a:lnTo>
                <a:lnTo>
                  <a:pt x="0" y="0"/>
                </a:lnTo>
                <a:close/>
              </a:path>
            </a:pathLst>
          </a:custGeom>
          <a:blipFill>
            <a:blip r:embed="rId15">
              <a:alphaModFix amt="75000"/>
            </a:blip>
            <a:stretch>
              <a:fillRect t="-152382"/>
            </a:stretch>
          </a:blipFill>
        </p:spPr>
      </p:sp>
      <p:sp>
        <p:nvSpPr>
          <p:cNvPr id="22" name="TextBox 22"/>
          <p:cNvSpPr txBox="1"/>
          <p:nvPr/>
        </p:nvSpPr>
        <p:spPr>
          <a:xfrm>
            <a:off x="3200887" y="1312442"/>
            <a:ext cx="3874142" cy="396240"/>
          </a:xfrm>
          <a:prstGeom prst="rect">
            <a:avLst/>
          </a:prstGeom>
        </p:spPr>
        <p:txBody>
          <a:bodyPr lIns="0" tIns="0" rIns="0" bIns="0" rtlCol="0" anchor="t">
            <a:spAutoFit/>
          </a:bodyPr>
          <a:lstStyle/>
          <a:p>
            <a:pPr>
              <a:lnSpc>
                <a:spcPts val="3359"/>
              </a:lnSpc>
            </a:pPr>
            <a:r>
              <a:rPr lang="en-US" sz="2399">
                <a:solidFill>
                  <a:srgbClr val="000000"/>
                </a:solidFill>
                <a:latin typeface="Montserrat Bold"/>
              </a:rPr>
              <a:t>Introduction</a:t>
            </a:r>
          </a:p>
        </p:txBody>
      </p:sp>
      <p:sp>
        <p:nvSpPr>
          <p:cNvPr id="23" name="TextBox 23"/>
          <p:cNvSpPr txBox="1"/>
          <p:nvPr/>
        </p:nvSpPr>
        <p:spPr>
          <a:xfrm>
            <a:off x="3200887" y="1674815"/>
            <a:ext cx="3757676" cy="356235"/>
          </a:xfrm>
          <a:prstGeom prst="rect">
            <a:avLst/>
          </a:prstGeom>
        </p:spPr>
        <p:txBody>
          <a:bodyPr lIns="0" tIns="0" rIns="0" bIns="0" rtlCol="0" anchor="t">
            <a:spAutoFit/>
          </a:bodyPr>
          <a:lstStyle/>
          <a:p>
            <a:pPr>
              <a:lnSpc>
                <a:spcPts val="2939"/>
              </a:lnSpc>
            </a:pPr>
            <a:r>
              <a:rPr lang="en-US" sz="2099">
                <a:solidFill>
                  <a:srgbClr val="000000"/>
                </a:solidFill>
                <a:latin typeface="Montserrat"/>
              </a:rPr>
              <a:t>@intro</a:t>
            </a:r>
          </a:p>
        </p:txBody>
      </p:sp>
      <p:sp>
        <p:nvSpPr>
          <p:cNvPr id="24" name="TextBox 24"/>
          <p:cNvSpPr txBox="1"/>
          <p:nvPr/>
        </p:nvSpPr>
        <p:spPr>
          <a:xfrm>
            <a:off x="3859273" y="4849500"/>
            <a:ext cx="818041" cy="396240"/>
          </a:xfrm>
          <a:prstGeom prst="rect">
            <a:avLst/>
          </a:prstGeom>
        </p:spPr>
        <p:txBody>
          <a:bodyPr lIns="0" tIns="0" rIns="0" bIns="0" rtlCol="0" anchor="t">
            <a:spAutoFit/>
          </a:bodyPr>
          <a:lstStyle/>
          <a:p>
            <a:pPr>
              <a:lnSpc>
                <a:spcPts val="3359"/>
              </a:lnSpc>
            </a:pPr>
            <a:r>
              <a:rPr lang="en-US" sz="2400">
                <a:solidFill>
                  <a:srgbClr val="000000"/>
                </a:solidFill>
                <a:latin typeface="Open Sans"/>
              </a:rPr>
              <a:t>15k</a:t>
            </a:r>
          </a:p>
        </p:txBody>
      </p:sp>
      <p:sp>
        <p:nvSpPr>
          <p:cNvPr id="25" name="TextBox 25"/>
          <p:cNvSpPr txBox="1"/>
          <p:nvPr/>
        </p:nvSpPr>
        <p:spPr>
          <a:xfrm>
            <a:off x="2194580" y="4849500"/>
            <a:ext cx="818041" cy="396240"/>
          </a:xfrm>
          <a:prstGeom prst="rect">
            <a:avLst/>
          </a:prstGeom>
        </p:spPr>
        <p:txBody>
          <a:bodyPr lIns="0" tIns="0" rIns="0" bIns="0" rtlCol="0" anchor="t">
            <a:spAutoFit/>
          </a:bodyPr>
          <a:lstStyle/>
          <a:p>
            <a:pPr>
              <a:lnSpc>
                <a:spcPts val="3359"/>
              </a:lnSpc>
            </a:pPr>
            <a:r>
              <a:rPr lang="en-US" sz="2400">
                <a:solidFill>
                  <a:srgbClr val="000000"/>
                </a:solidFill>
                <a:latin typeface="Open Sans"/>
              </a:rPr>
              <a:t>150</a:t>
            </a:r>
          </a:p>
        </p:txBody>
      </p:sp>
      <p:sp>
        <p:nvSpPr>
          <p:cNvPr id="26" name="TextBox 26"/>
          <p:cNvSpPr txBox="1"/>
          <p:nvPr/>
        </p:nvSpPr>
        <p:spPr>
          <a:xfrm>
            <a:off x="5474971" y="4849500"/>
            <a:ext cx="818041" cy="396240"/>
          </a:xfrm>
          <a:prstGeom prst="rect">
            <a:avLst/>
          </a:prstGeom>
        </p:spPr>
        <p:txBody>
          <a:bodyPr lIns="0" tIns="0" rIns="0" bIns="0" rtlCol="0" anchor="t">
            <a:spAutoFit/>
          </a:bodyPr>
          <a:lstStyle/>
          <a:p>
            <a:pPr>
              <a:lnSpc>
                <a:spcPts val="3359"/>
              </a:lnSpc>
            </a:pPr>
            <a:r>
              <a:rPr lang="en-US" sz="2400">
                <a:solidFill>
                  <a:srgbClr val="000000"/>
                </a:solidFill>
                <a:latin typeface="Open Sans"/>
              </a:rPr>
              <a:t>100</a:t>
            </a:r>
          </a:p>
        </p:txBody>
      </p:sp>
      <p:sp>
        <p:nvSpPr>
          <p:cNvPr id="27" name="TextBox 27"/>
          <p:cNvSpPr txBox="1"/>
          <p:nvPr/>
        </p:nvSpPr>
        <p:spPr>
          <a:xfrm>
            <a:off x="10258088" y="5212780"/>
            <a:ext cx="3874142" cy="396240"/>
          </a:xfrm>
          <a:prstGeom prst="rect">
            <a:avLst/>
          </a:prstGeom>
        </p:spPr>
        <p:txBody>
          <a:bodyPr lIns="0" tIns="0" rIns="0" bIns="0" rtlCol="0" anchor="t">
            <a:spAutoFit/>
          </a:bodyPr>
          <a:lstStyle/>
          <a:p>
            <a:pPr>
              <a:lnSpc>
                <a:spcPts val="3359"/>
              </a:lnSpc>
            </a:pPr>
            <a:r>
              <a:rPr lang="en-US" sz="2399">
                <a:solidFill>
                  <a:srgbClr val="000000"/>
                </a:solidFill>
                <a:latin typeface="Montserrat Bold"/>
              </a:rPr>
              <a:t>Introduction</a:t>
            </a:r>
          </a:p>
        </p:txBody>
      </p:sp>
      <p:sp>
        <p:nvSpPr>
          <p:cNvPr id="28" name="TextBox 28"/>
          <p:cNvSpPr txBox="1"/>
          <p:nvPr/>
        </p:nvSpPr>
        <p:spPr>
          <a:xfrm>
            <a:off x="10258088" y="5570920"/>
            <a:ext cx="3757676" cy="356235"/>
          </a:xfrm>
          <a:prstGeom prst="rect">
            <a:avLst/>
          </a:prstGeom>
        </p:spPr>
        <p:txBody>
          <a:bodyPr lIns="0" tIns="0" rIns="0" bIns="0" rtlCol="0" anchor="t">
            <a:spAutoFit/>
          </a:bodyPr>
          <a:lstStyle/>
          <a:p>
            <a:pPr>
              <a:lnSpc>
                <a:spcPts val="2939"/>
              </a:lnSpc>
            </a:pPr>
            <a:r>
              <a:rPr lang="en-US" sz="2099">
                <a:solidFill>
                  <a:srgbClr val="000000"/>
                </a:solidFill>
                <a:latin typeface="Montserrat"/>
              </a:rPr>
              <a:t>@intro</a:t>
            </a:r>
          </a:p>
        </p:txBody>
      </p:sp>
      <p:sp>
        <p:nvSpPr>
          <p:cNvPr id="29" name="TextBox 29"/>
          <p:cNvSpPr txBox="1"/>
          <p:nvPr/>
        </p:nvSpPr>
        <p:spPr>
          <a:xfrm>
            <a:off x="9551104" y="6319278"/>
            <a:ext cx="7708196" cy="2955355"/>
          </a:xfrm>
          <a:prstGeom prst="rect">
            <a:avLst/>
          </a:prstGeom>
        </p:spPr>
        <p:txBody>
          <a:bodyPr lIns="0" tIns="0" rIns="0" bIns="0" rtlCol="0" anchor="t">
            <a:spAutoFit/>
          </a:bodyPr>
          <a:lstStyle/>
          <a:p>
            <a:pPr>
              <a:lnSpc>
                <a:spcPts val="3953"/>
              </a:lnSpc>
            </a:pPr>
            <a:r>
              <a:rPr lang="en-US" sz="2823">
                <a:solidFill>
                  <a:srgbClr val="000000"/>
                </a:solidFill>
                <a:latin typeface="Montserrat"/>
              </a:rPr>
              <a:t>Empower against Twitter cyberbullying with our detection website, ensuring a safe online environment through advanced monitoring and reporting mechanisms.</a:t>
            </a:r>
          </a:p>
          <a:p>
            <a:pPr>
              <a:lnSpc>
                <a:spcPts val="3953"/>
              </a:lnSpc>
            </a:pPr>
            <a:endParaRPr lang="en-US" sz="2823">
              <a:solidFill>
                <a:srgbClr val="000000"/>
              </a:solidFill>
              <a:latin typeface="Montserrat"/>
            </a:endParaRPr>
          </a:p>
        </p:txBody>
      </p:sp>
      <p:sp>
        <p:nvSpPr>
          <p:cNvPr id="30" name="TextBox 30"/>
          <p:cNvSpPr txBox="1"/>
          <p:nvPr/>
        </p:nvSpPr>
        <p:spPr>
          <a:xfrm>
            <a:off x="12136925" y="9220200"/>
            <a:ext cx="818041" cy="396240"/>
          </a:xfrm>
          <a:prstGeom prst="rect">
            <a:avLst/>
          </a:prstGeom>
        </p:spPr>
        <p:txBody>
          <a:bodyPr lIns="0" tIns="0" rIns="0" bIns="0" rtlCol="0" anchor="t">
            <a:spAutoFit/>
          </a:bodyPr>
          <a:lstStyle/>
          <a:p>
            <a:pPr>
              <a:lnSpc>
                <a:spcPts val="3359"/>
              </a:lnSpc>
            </a:pPr>
            <a:r>
              <a:rPr lang="en-US" sz="2400">
                <a:solidFill>
                  <a:srgbClr val="000000"/>
                </a:solidFill>
                <a:latin typeface="Open Sans"/>
              </a:rPr>
              <a:t>15k</a:t>
            </a:r>
          </a:p>
        </p:txBody>
      </p:sp>
      <p:sp>
        <p:nvSpPr>
          <p:cNvPr id="31" name="TextBox 31"/>
          <p:cNvSpPr txBox="1"/>
          <p:nvPr/>
        </p:nvSpPr>
        <p:spPr>
          <a:xfrm>
            <a:off x="10258088" y="9220200"/>
            <a:ext cx="818041" cy="396240"/>
          </a:xfrm>
          <a:prstGeom prst="rect">
            <a:avLst/>
          </a:prstGeom>
        </p:spPr>
        <p:txBody>
          <a:bodyPr lIns="0" tIns="0" rIns="0" bIns="0" rtlCol="0" anchor="t">
            <a:spAutoFit/>
          </a:bodyPr>
          <a:lstStyle/>
          <a:p>
            <a:pPr>
              <a:lnSpc>
                <a:spcPts val="3359"/>
              </a:lnSpc>
            </a:pPr>
            <a:r>
              <a:rPr lang="en-US" sz="2400">
                <a:solidFill>
                  <a:srgbClr val="000000"/>
                </a:solidFill>
                <a:latin typeface="Open Sans"/>
              </a:rPr>
              <a:t>150</a:t>
            </a:r>
          </a:p>
        </p:txBody>
      </p:sp>
      <p:sp>
        <p:nvSpPr>
          <p:cNvPr id="32" name="TextBox 32"/>
          <p:cNvSpPr txBox="1"/>
          <p:nvPr/>
        </p:nvSpPr>
        <p:spPr>
          <a:xfrm>
            <a:off x="14012241" y="9220200"/>
            <a:ext cx="818041" cy="396240"/>
          </a:xfrm>
          <a:prstGeom prst="rect">
            <a:avLst/>
          </a:prstGeom>
        </p:spPr>
        <p:txBody>
          <a:bodyPr lIns="0" tIns="0" rIns="0" bIns="0" rtlCol="0" anchor="t">
            <a:spAutoFit/>
          </a:bodyPr>
          <a:lstStyle/>
          <a:p>
            <a:pPr>
              <a:lnSpc>
                <a:spcPts val="3359"/>
              </a:lnSpc>
            </a:pPr>
            <a:r>
              <a:rPr lang="en-US" sz="2400">
                <a:solidFill>
                  <a:srgbClr val="000000"/>
                </a:solidFill>
                <a:latin typeface="Open Sans"/>
              </a:rPr>
              <a:t>100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334779" y="2860340"/>
            <a:ext cx="5651995" cy="5651995"/>
          </a:xfrm>
          <a:custGeom>
            <a:avLst/>
            <a:gdLst/>
            <a:ahLst/>
            <a:cxnLst/>
            <a:rect l="l" t="t" r="r" b="b"/>
            <a:pathLst>
              <a:path w="5651995" h="5651995">
                <a:moveTo>
                  <a:pt x="0" y="0"/>
                </a:moveTo>
                <a:lnTo>
                  <a:pt x="5651995" y="0"/>
                </a:lnTo>
                <a:lnTo>
                  <a:pt x="5651995" y="5651995"/>
                </a:lnTo>
                <a:lnTo>
                  <a:pt x="0" y="5651995"/>
                </a:lnTo>
                <a:lnTo>
                  <a:pt x="0" y="0"/>
                </a:lnTo>
                <a:close/>
              </a:path>
            </a:pathLst>
          </a:custGeom>
          <a:blipFill>
            <a:blip r:embed="rId3"/>
            <a:stretch>
              <a:fillRect/>
            </a:stretch>
          </a:blipFill>
        </p:spPr>
      </p:sp>
      <p:sp>
        <p:nvSpPr>
          <p:cNvPr id="4" name="TextBox 4"/>
          <p:cNvSpPr txBox="1"/>
          <p:nvPr/>
        </p:nvSpPr>
        <p:spPr>
          <a:xfrm>
            <a:off x="3836278" y="933450"/>
            <a:ext cx="8957835" cy="927102"/>
          </a:xfrm>
          <a:prstGeom prst="rect">
            <a:avLst/>
          </a:prstGeom>
        </p:spPr>
        <p:txBody>
          <a:bodyPr lIns="0" tIns="0" rIns="0" bIns="0" rtlCol="0" anchor="t">
            <a:spAutoFit/>
          </a:bodyPr>
          <a:lstStyle/>
          <a:p>
            <a:pPr algn="ctr">
              <a:lnSpc>
                <a:spcPts val="7699"/>
              </a:lnSpc>
              <a:spcBef>
                <a:spcPct val="0"/>
              </a:spcBef>
            </a:pPr>
            <a:r>
              <a:rPr lang="en-US" sz="5499" u="sng">
                <a:solidFill>
                  <a:srgbClr val="FFFFFF"/>
                </a:solidFill>
                <a:latin typeface="Open Sans Bold"/>
              </a:rPr>
              <a:t>Existing System</a:t>
            </a:r>
          </a:p>
        </p:txBody>
      </p:sp>
      <p:sp>
        <p:nvSpPr>
          <p:cNvPr id="5" name="TextBox 5"/>
          <p:cNvSpPr txBox="1"/>
          <p:nvPr/>
        </p:nvSpPr>
        <p:spPr>
          <a:xfrm>
            <a:off x="10986774" y="3008908"/>
            <a:ext cx="6648751" cy="2550624"/>
          </a:xfrm>
          <a:prstGeom prst="rect">
            <a:avLst/>
          </a:prstGeom>
        </p:spPr>
        <p:txBody>
          <a:bodyPr lIns="0" tIns="0" rIns="0" bIns="0" rtlCol="0" anchor="t">
            <a:spAutoFit/>
          </a:bodyPr>
          <a:lstStyle/>
          <a:p>
            <a:pPr algn="ctr">
              <a:lnSpc>
                <a:spcPts val="4117"/>
              </a:lnSpc>
              <a:spcBef>
                <a:spcPct val="0"/>
              </a:spcBef>
            </a:pPr>
            <a:r>
              <a:rPr lang="en-US" sz="2941">
                <a:solidFill>
                  <a:srgbClr val="FFFFFF"/>
                </a:solidFill>
                <a:latin typeface="Open Sans"/>
              </a:rPr>
              <a:t>Generally most existing system are focused on effects after cyberbullying incident and there is no accurate system for online cyberbullying detection.</a:t>
            </a:r>
          </a:p>
        </p:txBody>
      </p:sp>
      <p:sp>
        <p:nvSpPr>
          <p:cNvPr id="6" name="TextBox 6"/>
          <p:cNvSpPr txBox="1"/>
          <p:nvPr/>
        </p:nvSpPr>
        <p:spPr>
          <a:xfrm>
            <a:off x="10229675" y="7336625"/>
            <a:ext cx="7712869" cy="570828"/>
          </a:xfrm>
          <a:prstGeom prst="rect">
            <a:avLst/>
          </a:prstGeom>
        </p:spPr>
        <p:txBody>
          <a:bodyPr lIns="0" tIns="0" rIns="0" bIns="0" rtlCol="0" anchor="t">
            <a:spAutoFit/>
          </a:bodyPr>
          <a:lstStyle/>
          <a:p>
            <a:pPr algn="ctr">
              <a:lnSpc>
                <a:spcPts val="4797"/>
              </a:lnSpc>
              <a:spcBef>
                <a:spcPct val="0"/>
              </a:spcBef>
            </a:pPr>
            <a:r>
              <a:rPr lang="en-US" sz="3427">
                <a:solidFill>
                  <a:srgbClr val="FFFFFF"/>
                </a:solidFill>
                <a:latin typeface="Open Sans"/>
              </a:rPr>
              <a:t>Spread of Misinformation</a:t>
            </a:r>
          </a:p>
        </p:txBody>
      </p:sp>
      <p:sp>
        <p:nvSpPr>
          <p:cNvPr id="7" name="TextBox 7"/>
          <p:cNvSpPr txBox="1"/>
          <p:nvPr/>
        </p:nvSpPr>
        <p:spPr>
          <a:xfrm>
            <a:off x="0" y="3126916"/>
            <a:ext cx="5334779" cy="3966492"/>
          </a:xfrm>
          <a:prstGeom prst="rect">
            <a:avLst/>
          </a:prstGeom>
        </p:spPr>
        <p:txBody>
          <a:bodyPr lIns="0" tIns="0" rIns="0" bIns="0" rtlCol="0" anchor="t">
            <a:spAutoFit/>
          </a:bodyPr>
          <a:lstStyle/>
          <a:p>
            <a:pPr algn="ctr">
              <a:lnSpc>
                <a:spcPts val="4505"/>
              </a:lnSpc>
              <a:spcBef>
                <a:spcPct val="0"/>
              </a:spcBef>
            </a:pPr>
            <a:r>
              <a:rPr lang="en-US" sz="3218">
                <a:solidFill>
                  <a:srgbClr val="FFFFFF"/>
                </a:solidFill>
                <a:latin typeface="Open Sans"/>
              </a:rPr>
              <a:t>For several years, the researchers have worked intensively on cyberbullying detection to find a way to control or reduce cyberbullying in social media platforms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5111739" y="646307"/>
            <a:ext cx="6919675" cy="1086036"/>
          </a:xfrm>
          <a:prstGeom prst="rect">
            <a:avLst/>
          </a:prstGeom>
        </p:spPr>
        <p:txBody>
          <a:bodyPr lIns="0" tIns="0" rIns="0" bIns="0" rtlCol="0" anchor="t">
            <a:spAutoFit/>
          </a:bodyPr>
          <a:lstStyle/>
          <a:p>
            <a:pPr algn="ctr">
              <a:lnSpc>
                <a:spcPts val="8914"/>
              </a:lnSpc>
              <a:spcBef>
                <a:spcPct val="0"/>
              </a:spcBef>
            </a:pPr>
            <a:r>
              <a:rPr lang="en-US" sz="6367" u="sng">
                <a:solidFill>
                  <a:srgbClr val="FFFFFF"/>
                </a:solidFill>
                <a:latin typeface="Open Sans Bold"/>
              </a:rPr>
              <a:t>Proposed System</a:t>
            </a:r>
          </a:p>
        </p:txBody>
      </p:sp>
      <p:sp>
        <p:nvSpPr>
          <p:cNvPr id="4" name="TextBox 4"/>
          <p:cNvSpPr txBox="1"/>
          <p:nvPr/>
        </p:nvSpPr>
        <p:spPr>
          <a:xfrm>
            <a:off x="0" y="2108900"/>
            <a:ext cx="18288000" cy="5310507"/>
          </a:xfrm>
          <a:prstGeom prst="rect">
            <a:avLst/>
          </a:prstGeom>
        </p:spPr>
        <p:txBody>
          <a:bodyPr lIns="0" tIns="0" rIns="0" bIns="0" rtlCol="0" anchor="t">
            <a:spAutoFit/>
          </a:bodyPr>
          <a:lstStyle/>
          <a:p>
            <a:pPr marL="928350" lvl="1" indent="-464175">
              <a:lnSpc>
                <a:spcPts val="6019"/>
              </a:lnSpc>
              <a:buFont typeface="Arial"/>
              <a:buChar char="•"/>
            </a:pPr>
            <a:r>
              <a:rPr lang="en-US" sz="4299">
                <a:solidFill>
                  <a:srgbClr val="FFFFFF"/>
                </a:solidFill>
                <a:latin typeface="Open Sans"/>
              </a:rPr>
              <a:t>The Proposed system employs machine learning to avoid human intervention</a:t>
            </a:r>
          </a:p>
          <a:p>
            <a:pPr marL="928350" lvl="1" indent="-464175">
              <a:lnSpc>
                <a:spcPts val="6019"/>
              </a:lnSpc>
              <a:buFont typeface="Arial"/>
              <a:buChar char="•"/>
            </a:pPr>
            <a:r>
              <a:rPr lang="en-US" sz="4299">
                <a:solidFill>
                  <a:srgbClr val="FFFFFF"/>
                </a:solidFill>
                <a:latin typeface="Open Sans"/>
              </a:rPr>
              <a:t>a dataset containing cyberbullying and non bullying comments is used to train the machine learing model using the sklearn library in python</a:t>
            </a:r>
          </a:p>
          <a:p>
            <a:pPr marL="928350" lvl="1" indent="-464175">
              <a:lnSpc>
                <a:spcPts val="6019"/>
              </a:lnSpc>
              <a:buFont typeface="Arial"/>
              <a:buChar char="•"/>
            </a:pPr>
            <a:r>
              <a:rPr lang="en-US" sz="4299">
                <a:solidFill>
                  <a:srgbClr val="FFFFFF"/>
                </a:solidFill>
                <a:latin typeface="Open Sans"/>
              </a:rPr>
              <a:t>Naive bayes algorithms is used for detection abusive comments and messages in social media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717342" y="1139407"/>
            <a:ext cx="15806114" cy="7971234"/>
          </a:xfrm>
          <a:prstGeom prst="rect">
            <a:avLst/>
          </a:prstGeom>
        </p:spPr>
        <p:txBody>
          <a:bodyPr lIns="0" tIns="0" rIns="0" bIns="0" rtlCol="0" anchor="t">
            <a:spAutoFit/>
          </a:bodyPr>
          <a:lstStyle/>
          <a:p>
            <a:pPr marL="1224564" lvl="1" indent="-612282">
              <a:lnSpc>
                <a:spcPts val="7940"/>
              </a:lnSpc>
              <a:buFont typeface="Arial"/>
              <a:buChar char="•"/>
            </a:pPr>
            <a:r>
              <a:rPr lang="en-US" sz="5671">
                <a:solidFill>
                  <a:srgbClr val="FFFFFF"/>
                </a:solidFill>
                <a:latin typeface="Open Sans"/>
              </a:rPr>
              <a:t>The naive bayes algorithm states that: p(A/B)=(p(B/A)p(A))/p(B)</a:t>
            </a:r>
          </a:p>
          <a:p>
            <a:pPr marL="1224564" lvl="1" indent="-612282">
              <a:lnSpc>
                <a:spcPts val="7940"/>
              </a:lnSpc>
              <a:buFont typeface="Arial"/>
              <a:buChar char="•"/>
            </a:pPr>
            <a:r>
              <a:rPr lang="en-US" sz="5671">
                <a:solidFill>
                  <a:srgbClr val="FFFFFF"/>
                </a:solidFill>
                <a:latin typeface="Open Sans"/>
              </a:rPr>
              <a:t>In the proposed system automated detection of bullying comments in social media is implemented.</a:t>
            </a:r>
          </a:p>
          <a:p>
            <a:pPr marL="1224564" lvl="1" indent="-612282">
              <a:lnSpc>
                <a:spcPts val="7940"/>
              </a:lnSpc>
              <a:buFont typeface="Arial"/>
              <a:buChar char="•"/>
            </a:pPr>
            <a:r>
              <a:rPr lang="en-US" sz="5671">
                <a:solidFill>
                  <a:srgbClr val="FFFFFF"/>
                </a:solidFill>
                <a:latin typeface="Open Sans"/>
              </a:rPr>
              <a:t>The proposed system is platform independent, it can be implemented on any operating system and it is free to use.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5201900" y="-38635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03145" y="2490257"/>
            <a:ext cx="6235467" cy="3234649"/>
          </a:xfrm>
          <a:custGeom>
            <a:avLst/>
            <a:gdLst/>
            <a:ahLst/>
            <a:cxnLst/>
            <a:rect l="l" t="t" r="r" b="b"/>
            <a:pathLst>
              <a:path w="6235467" h="3234649">
                <a:moveTo>
                  <a:pt x="0" y="0"/>
                </a:moveTo>
                <a:lnTo>
                  <a:pt x="6235468" y="0"/>
                </a:lnTo>
                <a:lnTo>
                  <a:pt x="6235468" y="3234649"/>
                </a:lnTo>
                <a:lnTo>
                  <a:pt x="0" y="3234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026266" y="4107581"/>
            <a:ext cx="6235467" cy="3234649"/>
          </a:xfrm>
          <a:custGeom>
            <a:avLst/>
            <a:gdLst/>
            <a:ahLst/>
            <a:cxnLst/>
            <a:rect l="l" t="t" r="r" b="b"/>
            <a:pathLst>
              <a:path w="6235467" h="3234649">
                <a:moveTo>
                  <a:pt x="0" y="0"/>
                </a:moveTo>
                <a:lnTo>
                  <a:pt x="6235468" y="0"/>
                </a:lnTo>
                <a:lnTo>
                  <a:pt x="6235468" y="3234649"/>
                </a:lnTo>
                <a:lnTo>
                  <a:pt x="0" y="3234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740205" y="6396340"/>
            <a:ext cx="6235467" cy="3234649"/>
          </a:xfrm>
          <a:custGeom>
            <a:avLst/>
            <a:gdLst/>
            <a:ahLst/>
            <a:cxnLst/>
            <a:rect l="l" t="t" r="r" b="b"/>
            <a:pathLst>
              <a:path w="6235467" h="3234649">
                <a:moveTo>
                  <a:pt x="0" y="0"/>
                </a:moveTo>
                <a:lnTo>
                  <a:pt x="6235468" y="0"/>
                </a:lnTo>
                <a:lnTo>
                  <a:pt x="6235468" y="3234649"/>
                </a:lnTo>
                <a:lnTo>
                  <a:pt x="0" y="3234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104914" y="933450"/>
            <a:ext cx="11333559" cy="1793173"/>
          </a:xfrm>
          <a:prstGeom prst="rect">
            <a:avLst/>
          </a:prstGeom>
        </p:spPr>
        <p:txBody>
          <a:bodyPr lIns="0" tIns="0" rIns="0" bIns="0" rtlCol="0" anchor="t">
            <a:spAutoFit/>
          </a:bodyPr>
          <a:lstStyle/>
          <a:p>
            <a:pPr algn="ctr">
              <a:lnSpc>
                <a:spcPts val="7213"/>
              </a:lnSpc>
            </a:pPr>
            <a:r>
              <a:rPr lang="en-US" sz="5152" u="sng">
                <a:solidFill>
                  <a:srgbClr val="FFFFFF"/>
                </a:solidFill>
                <a:latin typeface="Open Sans"/>
              </a:rPr>
              <a:t>ADVANTAGES OF PROPOSED SYSTEM</a:t>
            </a:r>
          </a:p>
          <a:p>
            <a:pPr algn="ctr">
              <a:lnSpc>
                <a:spcPts val="7213"/>
              </a:lnSpc>
              <a:spcBef>
                <a:spcPct val="0"/>
              </a:spcBef>
            </a:pPr>
            <a:endParaRPr lang="en-US" sz="5152" u="sng">
              <a:solidFill>
                <a:srgbClr val="FFFFFF"/>
              </a:solidFill>
              <a:latin typeface="Open Sans"/>
            </a:endParaRPr>
          </a:p>
        </p:txBody>
      </p:sp>
      <p:sp>
        <p:nvSpPr>
          <p:cNvPr id="8" name="TextBox 8"/>
          <p:cNvSpPr txBox="1"/>
          <p:nvPr/>
        </p:nvSpPr>
        <p:spPr>
          <a:xfrm>
            <a:off x="7776458" y="4819800"/>
            <a:ext cx="3449564" cy="905106"/>
          </a:xfrm>
          <a:prstGeom prst="rect">
            <a:avLst/>
          </a:prstGeom>
        </p:spPr>
        <p:txBody>
          <a:bodyPr lIns="0" tIns="0" rIns="0" bIns="0" rtlCol="0" anchor="t">
            <a:spAutoFit/>
          </a:bodyPr>
          <a:lstStyle/>
          <a:p>
            <a:pPr algn="ctr">
              <a:lnSpc>
                <a:spcPts val="7508"/>
              </a:lnSpc>
              <a:spcBef>
                <a:spcPct val="0"/>
              </a:spcBef>
            </a:pPr>
            <a:r>
              <a:rPr lang="en-US" sz="5363">
                <a:solidFill>
                  <a:srgbClr val="FFFFFF"/>
                </a:solidFill>
                <a:latin typeface="Open Sans"/>
              </a:rPr>
              <a:t>ACCURACY</a:t>
            </a:r>
          </a:p>
        </p:txBody>
      </p:sp>
      <p:sp>
        <p:nvSpPr>
          <p:cNvPr id="9" name="TextBox 9"/>
          <p:cNvSpPr txBox="1"/>
          <p:nvPr/>
        </p:nvSpPr>
        <p:spPr>
          <a:xfrm>
            <a:off x="-1544379" y="3300098"/>
            <a:ext cx="11930517" cy="770966"/>
          </a:xfrm>
          <a:prstGeom prst="rect">
            <a:avLst/>
          </a:prstGeom>
        </p:spPr>
        <p:txBody>
          <a:bodyPr lIns="0" tIns="0" rIns="0" bIns="0" rtlCol="0" anchor="t">
            <a:spAutoFit/>
          </a:bodyPr>
          <a:lstStyle/>
          <a:p>
            <a:pPr algn="ctr">
              <a:lnSpc>
                <a:spcPts val="6428"/>
              </a:lnSpc>
              <a:spcBef>
                <a:spcPct val="0"/>
              </a:spcBef>
            </a:pPr>
            <a:r>
              <a:rPr lang="en-US" sz="4591">
                <a:solidFill>
                  <a:srgbClr val="FFFFFF"/>
                </a:solidFill>
                <a:latin typeface="Open Sans"/>
              </a:rPr>
              <a:t>EFFICIENCY</a:t>
            </a:r>
          </a:p>
        </p:txBody>
      </p:sp>
      <p:sp>
        <p:nvSpPr>
          <p:cNvPr id="10" name="TextBox 10"/>
          <p:cNvSpPr txBox="1"/>
          <p:nvPr/>
        </p:nvSpPr>
        <p:spPr>
          <a:xfrm>
            <a:off x="11448253" y="7275555"/>
            <a:ext cx="5543678" cy="681821"/>
          </a:xfrm>
          <a:prstGeom prst="rect">
            <a:avLst/>
          </a:prstGeom>
        </p:spPr>
        <p:txBody>
          <a:bodyPr lIns="0" tIns="0" rIns="0" bIns="0" rtlCol="0" anchor="t">
            <a:spAutoFit/>
          </a:bodyPr>
          <a:lstStyle/>
          <a:p>
            <a:pPr algn="ctr">
              <a:lnSpc>
                <a:spcPts val="5771"/>
              </a:lnSpc>
              <a:spcBef>
                <a:spcPct val="0"/>
              </a:spcBef>
            </a:pPr>
            <a:r>
              <a:rPr lang="en-US" sz="4122">
                <a:solidFill>
                  <a:srgbClr val="FFFFFF"/>
                </a:solidFill>
                <a:latin typeface="Open Sans"/>
              </a:rPr>
              <a:t>REAL-TIME DETECTION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0143153" y="192719"/>
            <a:ext cx="11208232" cy="7335442"/>
            <a:chOff x="0" y="0"/>
            <a:chExt cx="2441588" cy="1597944"/>
          </a:xfrm>
        </p:grpSpPr>
        <p:sp>
          <p:nvSpPr>
            <p:cNvPr id="4" name="Freeform 4"/>
            <p:cNvSpPr/>
            <p:nvPr/>
          </p:nvSpPr>
          <p:spPr>
            <a:xfrm>
              <a:off x="0" y="0"/>
              <a:ext cx="2441588" cy="1597944"/>
            </a:xfrm>
            <a:custGeom>
              <a:avLst/>
              <a:gdLst/>
              <a:ahLst/>
              <a:cxnLst/>
              <a:rect l="l" t="t" r="r" b="b"/>
              <a:pathLst>
                <a:path w="2441588" h="1597944">
                  <a:moveTo>
                    <a:pt x="2317128" y="1597944"/>
                  </a:moveTo>
                  <a:lnTo>
                    <a:pt x="124460" y="1597944"/>
                  </a:lnTo>
                  <a:cubicBezTo>
                    <a:pt x="55880" y="1597944"/>
                    <a:pt x="0" y="1542064"/>
                    <a:pt x="0" y="1473484"/>
                  </a:cubicBezTo>
                  <a:lnTo>
                    <a:pt x="0" y="124460"/>
                  </a:lnTo>
                  <a:cubicBezTo>
                    <a:pt x="0" y="55880"/>
                    <a:pt x="55880" y="0"/>
                    <a:pt x="124460" y="0"/>
                  </a:cubicBezTo>
                  <a:lnTo>
                    <a:pt x="2317128" y="0"/>
                  </a:lnTo>
                  <a:cubicBezTo>
                    <a:pt x="2385708" y="0"/>
                    <a:pt x="2441588" y="55880"/>
                    <a:pt x="2441588" y="124460"/>
                  </a:cubicBezTo>
                  <a:lnTo>
                    <a:pt x="2441588" y="1473484"/>
                  </a:lnTo>
                  <a:cubicBezTo>
                    <a:pt x="2441588" y="1542064"/>
                    <a:pt x="2385708" y="1597944"/>
                    <a:pt x="2317128" y="1597944"/>
                  </a:cubicBezTo>
                  <a:close/>
                </a:path>
              </a:pathLst>
            </a:custGeom>
            <a:solidFill>
              <a:srgbClr val="FFFFFF">
                <a:alpha val="49804"/>
              </a:srgbClr>
            </a:solidFill>
          </p:spPr>
        </p:sp>
      </p:grpSp>
      <p:grpSp>
        <p:nvGrpSpPr>
          <p:cNvPr id="5" name="Group 5"/>
          <p:cNvGrpSpPr/>
          <p:nvPr/>
        </p:nvGrpSpPr>
        <p:grpSpPr>
          <a:xfrm>
            <a:off x="9882656" y="918551"/>
            <a:ext cx="11101189" cy="7214045"/>
            <a:chOff x="0" y="0"/>
            <a:chExt cx="2407279" cy="1564357"/>
          </a:xfrm>
        </p:grpSpPr>
        <p:sp>
          <p:nvSpPr>
            <p:cNvPr id="6" name="Freeform 6"/>
            <p:cNvSpPr/>
            <p:nvPr/>
          </p:nvSpPr>
          <p:spPr>
            <a:xfrm>
              <a:off x="0" y="0"/>
              <a:ext cx="2407279" cy="1564357"/>
            </a:xfrm>
            <a:custGeom>
              <a:avLst/>
              <a:gdLst/>
              <a:ahLst/>
              <a:cxnLst/>
              <a:rect l="l" t="t" r="r" b="b"/>
              <a:pathLst>
                <a:path w="2407279" h="1564357">
                  <a:moveTo>
                    <a:pt x="2282819" y="1564357"/>
                  </a:moveTo>
                  <a:lnTo>
                    <a:pt x="124460" y="1564357"/>
                  </a:lnTo>
                  <a:cubicBezTo>
                    <a:pt x="55880" y="1564357"/>
                    <a:pt x="0" y="1508477"/>
                    <a:pt x="0" y="1439897"/>
                  </a:cubicBezTo>
                  <a:lnTo>
                    <a:pt x="0" y="124460"/>
                  </a:lnTo>
                  <a:cubicBezTo>
                    <a:pt x="0" y="55880"/>
                    <a:pt x="55880" y="0"/>
                    <a:pt x="124460" y="0"/>
                  </a:cubicBezTo>
                  <a:lnTo>
                    <a:pt x="2282819" y="0"/>
                  </a:lnTo>
                  <a:cubicBezTo>
                    <a:pt x="2351399" y="0"/>
                    <a:pt x="2407279" y="55880"/>
                    <a:pt x="2407279" y="124460"/>
                  </a:cubicBezTo>
                  <a:lnTo>
                    <a:pt x="2407279" y="1439897"/>
                  </a:lnTo>
                  <a:cubicBezTo>
                    <a:pt x="2407279" y="1508477"/>
                    <a:pt x="2351399" y="1564357"/>
                    <a:pt x="2282819" y="1564357"/>
                  </a:cubicBezTo>
                  <a:close/>
                </a:path>
              </a:pathLst>
            </a:custGeom>
            <a:solidFill>
              <a:srgbClr val="FFFFFF">
                <a:alpha val="74902"/>
              </a:srgbClr>
            </a:solidFill>
          </p:spPr>
        </p:sp>
      </p:grpSp>
      <p:grpSp>
        <p:nvGrpSpPr>
          <p:cNvPr id="7" name="Group 7"/>
          <p:cNvGrpSpPr/>
          <p:nvPr/>
        </p:nvGrpSpPr>
        <p:grpSpPr>
          <a:xfrm>
            <a:off x="1002283" y="1093227"/>
            <a:ext cx="1158802" cy="115880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2A5F5"/>
            </a:solidFill>
          </p:spPr>
        </p:sp>
      </p:grpSp>
      <p:sp>
        <p:nvSpPr>
          <p:cNvPr id="9" name="AutoShape 9"/>
          <p:cNvSpPr/>
          <p:nvPr/>
        </p:nvSpPr>
        <p:spPr>
          <a:xfrm>
            <a:off x="8904217" y="519821"/>
            <a:ext cx="479567" cy="0"/>
          </a:xfrm>
          <a:prstGeom prst="line">
            <a:avLst/>
          </a:prstGeom>
          <a:ln w="95250" cap="rnd">
            <a:solidFill>
              <a:srgbClr val="42A5F5"/>
            </a:solidFill>
            <a:prstDash val="sysDot"/>
            <a:headEnd type="none" w="sm" len="sm"/>
            <a:tailEnd type="none" w="sm" len="sm"/>
          </a:ln>
        </p:spPr>
      </p:sp>
      <p:sp>
        <p:nvSpPr>
          <p:cNvPr id="10" name="Freeform 10"/>
          <p:cNvSpPr/>
          <p:nvPr/>
        </p:nvSpPr>
        <p:spPr>
          <a:xfrm>
            <a:off x="2884776" y="8543298"/>
            <a:ext cx="468851" cy="398949"/>
          </a:xfrm>
          <a:custGeom>
            <a:avLst/>
            <a:gdLst/>
            <a:ahLst/>
            <a:cxnLst/>
            <a:rect l="l" t="t" r="r" b="b"/>
            <a:pathLst>
              <a:path w="468851" h="398949">
                <a:moveTo>
                  <a:pt x="0" y="0"/>
                </a:moveTo>
                <a:lnTo>
                  <a:pt x="468850" y="0"/>
                </a:lnTo>
                <a:lnTo>
                  <a:pt x="468850" y="398949"/>
                </a:lnTo>
                <a:lnTo>
                  <a:pt x="0" y="3989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662245" y="8543298"/>
            <a:ext cx="401453" cy="401453"/>
          </a:xfrm>
          <a:custGeom>
            <a:avLst/>
            <a:gdLst/>
            <a:ahLst/>
            <a:cxnLst/>
            <a:rect l="l" t="t" r="r" b="b"/>
            <a:pathLst>
              <a:path w="401453" h="401453">
                <a:moveTo>
                  <a:pt x="0" y="0"/>
                </a:moveTo>
                <a:lnTo>
                  <a:pt x="401454" y="0"/>
                </a:lnTo>
                <a:lnTo>
                  <a:pt x="401454" y="401453"/>
                </a:lnTo>
                <a:lnTo>
                  <a:pt x="0" y="401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5074228" y="8544974"/>
            <a:ext cx="602404" cy="399777"/>
          </a:xfrm>
          <a:custGeom>
            <a:avLst/>
            <a:gdLst/>
            <a:ahLst/>
            <a:cxnLst/>
            <a:rect l="l" t="t" r="r" b="b"/>
            <a:pathLst>
              <a:path w="602404" h="399777">
                <a:moveTo>
                  <a:pt x="0" y="0"/>
                </a:moveTo>
                <a:lnTo>
                  <a:pt x="602404" y="0"/>
                </a:lnTo>
                <a:lnTo>
                  <a:pt x="602404" y="399777"/>
                </a:lnTo>
                <a:lnTo>
                  <a:pt x="0" y="3997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437741" y="1090876"/>
            <a:ext cx="5737281" cy="1391141"/>
          </a:xfrm>
          <a:prstGeom prst="rect">
            <a:avLst/>
          </a:prstGeom>
        </p:spPr>
        <p:txBody>
          <a:bodyPr lIns="0" tIns="0" rIns="0" bIns="0" rtlCol="0" anchor="t">
            <a:spAutoFit/>
          </a:bodyPr>
          <a:lstStyle/>
          <a:p>
            <a:pPr>
              <a:lnSpc>
                <a:spcPts val="3732"/>
              </a:lnSpc>
            </a:pPr>
            <a:r>
              <a:rPr lang="en-US" sz="2666" u="sng">
                <a:solidFill>
                  <a:srgbClr val="FFFFFF"/>
                </a:solidFill>
                <a:latin typeface="Open Sauce Semi-Bold"/>
              </a:rPr>
              <a:t>SOFTWARE AND HARDWARE REUIREMENTS</a:t>
            </a:r>
          </a:p>
          <a:p>
            <a:pPr>
              <a:lnSpc>
                <a:spcPts val="3732"/>
              </a:lnSpc>
            </a:pPr>
            <a:endParaRPr lang="en-US" sz="2666" u="sng">
              <a:solidFill>
                <a:srgbClr val="FFFFFF"/>
              </a:solidFill>
              <a:latin typeface="Open Sauce Semi-Bold"/>
            </a:endParaRPr>
          </a:p>
        </p:txBody>
      </p:sp>
      <p:sp>
        <p:nvSpPr>
          <p:cNvPr id="14" name="Freeform 14"/>
          <p:cNvSpPr/>
          <p:nvPr/>
        </p:nvSpPr>
        <p:spPr>
          <a:xfrm>
            <a:off x="7787902" y="1028700"/>
            <a:ext cx="882230" cy="882230"/>
          </a:xfrm>
          <a:custGeom>
            <a:avLst/>
            <a:gdLst/>
            <a:ahLst/>
            <a:cxnLst/>
            <a:rect l="l" t="t" r="r" b="b"/>
            <a:pathLst>
              <a:path w="882230" h="882230">
                <a:moveTo>
                  <a:pt x="0" y="0"/>
                </a:moveTo>
                <a:lnTo>
                  <a:pt x="882231" y="0"/>
                </a:lnTo>
                <a:lnTo>
                  <a:pt x="882231" y="882230"/>
                </a:lnTo>
                <a:lnTo>
                  <a:pt x="0" y="8822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AutoShape 15"/>
          <p:cNvSpPr/>
          <p:nvPr/>
        </p:nvSpPr>
        <p:spPr>
          <a:xfrm>
            <a:off x="16" y="8234362"/>
            <a:ext cx="11437583" cy="39499"/>
          </a:xfrm>
          <a:prstGeom prst="line">
            <a:avLst/>
          </a:prstGeom>
          <a:ln w="9525" cap="rnd">
            <a:solidFill>
              <a:srgbClr val="000000"/>
            </a:solidFill>
            <a:prstDash val="solid"/>
            <a:headEnd type="none" w="sm" len="sm"/>
            <a:tailEnd type="none" w="sm" len="sm"/>
          </a:ln>
        </p:spPr>
      </p:sp>
      <p:sp>
        <p:nvSpPr>
          <p:cNvPr id="16" name="Freeform 16"/>
          <p:cNvSpPr/>
          <p:nvPr/>
        </p:nvSpPr>
        <p:spPr>
          <a:xfrm>
            <a:off x="502942" y="9133226"/>
            <a:ext cx="7412924" cy="580093"/>
          </a:xfrm>
          <a:custGeom>
            <a:avLst/>
            <a:gdLst/>
            <a:ahLst/>
            <a:cxnLst/>
            <a:rect l="l" t="t" r="r" b="b"/>
            <a:pathLst>
              <a:path w="7412924" h="580093">
                <a:moveTo>
                  <a:pt x="0" y="0"/>
                </a:moveTo>
                <a:lnTo>
                  <a:pt x="7412923" y="0"/>
                </a:lnTo>
                <a:lnTo>
                  <a:pt x="7412923" y="580092"/>
                </a:lnTo>
                <a:lnTo>
                  <a:pt x="0" y="580092"/>
                </a:lnTo>
                <a:lnTo>
                  <a:pt x="0" y="0"/>
                </a:lnTo>
                <a:close/>
              </a:path>
            </a:pathLst>
          </a:custGeom>
          <a:blipFill>
            <a:blip r:embed="rId11">
              <a:alphaModFix amt="75000"/>
            </a:blip>
            <a:stretch>
              <a:fillRect t="-152382"/>
            </a:stretch>
          </a:blipFill>
        </p:spPr>
      </p:sp>
      <p:sp>
        <p:nvSpPr>
          <p:cNvPr id="17" name="Freeform 17"/>
          <p:cNvSpPr/>
          <p:nvPr/>
        </p:nvSpPr>
        <p:spPr>
          <a:xfrm>
            <a:off x="10143153" y="0"/>
            <a:ext cx="7530084" cy="8229600"/>
          </a:xfrm>
          <a:custGeom>
            <a:avLst/>
            <a:gdLst/>
            <a:ahLst/>
            <a:cxnLst/>
            <a:rect l="l" t="t" r="r" b="b"/>
            <a:pathLst>
              <a:path w="7530084" h="8229600">
                <a:moveTo>
                  <a:pt x="0" y="0"/>
                </a:moveTo>
                <a:lnTo>
                  <a:pt x="7530084" y="0"/>
                </a:lnTo>
                <a:lnTo>
                  <a:pt x="7530084" y="8229600"/>
                </a:lnTo>
                <a:lnTo>
                  <a:pt x="0" y="8229600"/>
                </a:lnTo>
                <a:lnTo>
                  <a:pt x="0" y="0"/>
                </a:lnTo>
                <a:close/>
              </a:path>
            </a:pathLst>
          </a:custGeom>
          <a:blipFill>
            <a:blip r:embed="rId12"/>
            <a:stretch>
              <a:fillRect/>
            </a:stretch>
          </a:blipFill>
        </p:spPr>
      </p:sp>
      <p:sp>
        <p:nvSpPr>
          <p:cNvPr id="18" name="Freeform 18"/>
          <p:cNvSpPr/>
          <p:nvPr/>
        </p:nvSpPr>
        <p:spPr>
          <a:xfrm>
            <a:off x="1191206" y="1287502"/>
            <a:ext cx="859415" cy="770251"/>
          </a:xfrm>
          <a:custGeom>
            <a:avLst/>
            <a:gdLst/>
            <a:ahLst/>
            <a:cxnLst/>
            <a:rect l="l" t="t" r="r" b="b"/>
            <a:pathLst>
              <a:path w="859415" h="770251">
                <a:moveTo>
                  <a:pt x="0" y="0"/>
                </a:moveTo>
                <a:lnTo>
                  <a:pt x="859415" y="0"/>
                </a:lnTo>
                <a:lnTo>
                  <a:pt x="859415" y="770251"/>
                </a:lnTo>
                <a:lnTo>
                  <a:pt x="0" y="7702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TextBox 19"/>
          <p:cNvSpPr txBox="1"/>
          <p:nvPr/>
        </p:nvSpPr>
        <p:spPr>
          <a:xfrm>
            <a:off x="2444107" y="2001963"/>
            <a:ext cx="3799552" cy="418207"/>
          </a:xfrm>
          <a:prstGeom prst="rect">
            <a:avLst/>
          </a:prstGeom>
        </p:spPr>
        <p:txBody>
          <a:bodyPr lIns="0" tIns="0" rIns="0" bIns="0" rtlCol="0" anchor="t">
            <a:spAutoFit/>
          </a:bodyPr>
          <a:lstStyle/>
          <a:p>
            <a:pPr>
              <a:lnSpc>
                <a:spcPts val="3476"/>
              </a:lnSpc>
            </a:pPr>
            <a:r>
              <a:rPr lang="en-US" sz="2483">
                <a:solidFill>
                  <a:srgbClr val="42A5F5"/>
                </a:solidFill>
                <a:latin typeface="Open Sans"/>
              </a:rPr>
              <a:t>@Requirements</a:t>
            </a:r>
          </a:p>
        </p:txBody>
      </p:sp>
      <p:sp>
        <p:nvSpPr>
          <p:cNvPr id="20" name="TextBox 20"/>
          <p:cNvSpPr txBox="1"/>
          <p:nvPr/>
        </p:nvSpPr>
        <p:spPr>
          <a:xfrm>
            <a:off x="950327" y="2667181"/>
            <a:ext cx="8663548" cy="5149724"/>
          </a:xfrm>
          <a:prstGeom prst="rect">
            <a:avLst/>
          </a:prstGeom>
        </p:spPr>
        <p:txBody>
          <a:bodyPr lIns="0" tIns="0" rIns="0" bIns="0" rtlCol="0" anchor="t">
            <a:spAutoFit/>
          </a:bodyPr>
          <a:lstStyle/>
          <a:p>
            <a:pPr>
              <a:lnSpc>
                <a:spcPts val="2922"/>
              </a:lnSpc>
            </a:pPr>
            <a:r>
              <a:rPr lang="en-US" sz="2087" u="sng">
                <a:solidFill>
                  <a:srgbClr val="FFFFFF"/>
                </a:solidFill>
                <a:latin typeface="Open Sans"/>
              </a:rPr>
              <a:t>HARDWARE REQUIREMENTS:</a:t>
            </a:r>
          </a:p>
          <a:p>
            <a:pPr>
              <a:lnSpc>
                <a:spcPts val="2922"/>
              </a:lnSpc>
            </a:pPr>
            <a:r>
              <a:rPr lang="en-US" sz="2087">
                <a:solidFill>
                  <a:srgbClr val="FFFFFF"/>
                </a:solidFill>
                <a:latin typeface="Open Sans"/>
              </a:rPr>
              <a:t>System               :  Intel i3</a:t>
            </a:r>
          </a:p>
          <a:p>
            <a:pPr>
              <a:lnSpc>
                <a:spcPts val="2922"/>
              </a:lnSpc>
            </a:pPr>
            <a:r>
              <a:rPr lang="en-US" sz="2087">
                <a:solidFill>
                  <a:srgbClr val="FFFFFF"/>
                </a:solidFill>
                <a:latin typeface="Open Sans"/>
              </a:rPr>
              <a:t>Hard Disk          :  1 TB.</a:t>
            </a:r>
          </a:p>
          <a:p>
            <a:pPr>
              <a:lnSpc>
                <a:spcPts val="2922"/>
              </a:lnSpc>
            </a:pPr>
            <a:r>
              <a:rPr lang="en-US" sz="2087">
                <a:solidFill>
                  <a:srgbClr val="FFFFFF"/>
                </a:solidFill>
                <a:latin typeface="Open Sans"/>
              </a:rPr>
              <a:t>vRam                  :  4GB.</a:t>
            </a:r>
          </a:p>
          <a:p>
            <a:pPr>
              <a:lnSpc>
                <a:spcPts val="2922"/>
              </a:lnSpc>
            </a:pPr>
            <a:endParaRPr lang="en-US" sz="2087">
              <a:solidFill>
                <a:srgbClr val="FFFFFF"/>
              </a:solidFill>
              <a:latin typeface="Open Sans"/>
            </a:endParaRPr>
          </a:p>
          <a:p>
            <a:pPr>
              <a:lnSpc>
                <a:spcPts val="2922"/>
              </a:lnSpc>
            </a:pPr>
            <a:r>
              <a:rPr lang="en-US" sz="2087" u="sng">
                <a:solidFill>
                  <a:srgbClr val="FFFFFF"/>
                </a:solidFill>
                <a:latin typeface="Open Sans"/>
              </a:rPr>
              <a:t>SOFTWARE REQUIREMENTS:</a:t>
            </a:r>
          </a:p>
          <a:p>
            <a:pPr>
              <a:lnSpc>
                <a:spcPts val="2922"/>
              </a:lnSpc>
            </a:pPr>
            <a:r>
              <a:rPr lang="en-US" sz="2087">
                <a:solidFill>
                  <a:srgbClr val="FFFFFF"/>
                </a:solidFill>
                <a:latin typeface="Open Sans"/>
              </a:rPr>
              <a:t>Operating system       :  Windows 10 / Linux</a:t>
            </a:r>
          </a:p>
          <a:p>
            <a:pPr>
              <a:lnSpc>
                <a:spcPts val="2922"/>
              </a:lnSpc>
            </a:pPr>
            <a:r>
              <a:rPr lang="en-US" sz="2087">
                <a:solidFill>
                  <a:srgbClr val="FFFFFF"/>
                </a:solidFill>
                <a:latin typeface="Open Sans"/>
              </a:rPr>
              <a:t>Coding Language         :  Python.</a:t>
            </a:r>
          </a:p>
          <a:p>
            <a:pPr>
              <a:lnSpc>
                <a:spcPts val="2922"/>
              </a:lnSpc>
            </a:pPr>
            <a:r>
              <a:rPr lang="en-US" sz="2087">
                <a:solidFill>
                  <a:srgbClr val="FFFFFF"/>
                </a:solidFill>
                <a:latin typeface="Open Sans"/>
              </a:rPr>
              <a:t>Front-End                      :  Html. CSS</a:t>
            </a:r>
          </a:p>
          <a:p>
            <a:pPr>
              <a:lnSpc>
                <a:spcPts val="2922"/>
              </a:lnSpc>
            </a:pPr>
            <a:r>
              <a:rPr lang="en-US" sz="2087">
                <a:solidFill>
                  <a:srgbClr val="FFFFFF"/>
                </a:solidFill>
                <a:latin typeface="Open Sans"/>
              </a:rPr>
              <a:t>Designing                      :  Html,css,javascript.</a:t>
            </a:r>
          </a:p>
          <a:p>
            <a:pPr>
              <a:lnSpc>
                <a:spcPts val="2922"/>
              </a:lnSpc>
            </a:pPr>
            <a:r>
              <a:rPr lang="en-US" sz="2087">
                <a:solidFill>
                  <a:srgbClr val="FFFFFF"/>
                </a:solidFill>
                <a:latin typeface="Open Sans"/>
              </a:rPr>
              <a:t>Data Base                      :  SQLite.</a:t>
            </a:r>
          </a:p>
          <a:p>
            <a:pPr>
              <a:lnSpc>
                <a:spcPts val="2922"/>
              </a:lnSpc>
            </a:pPr>
            <a:r>
              <a:rPr lang="en-US" sz="2087">
                <a:solidFill>
                  <a:srgbClr val="FFFFFF"/>
                </a:solidFill>
                <a:latin typeface="Open Sans"/>
              </a:rPr>
              <a:t>Libraries                        :   Pandas, Numpy, Sklearn, Linear regression</a:t>
            </a:r>
          </a:p>
          <a:p>
            <a:pPr>
              <a:lnSpc>
                <a:spcPts val="2922"/>
              </a:lnSpc>
            </a:pPr>
            <a:endParaRPr lang="en-US" sz="2087">
              <a:solidFill>
                <a:srgbClr val="FFFFFF"/>
              </a:solidFill>
              <a:latin typeface="Open Sans"/>
            </a:endParaRPr>
          </a:p>
          <a:p>
            <a:pPr>
              <a:lnSpc>
                <a:spcPts val="2922"/>
              </a:lnSpc>
            </a:pPr>
            <a:endParaRPr lang="en-US" sz="2087">
              <a:solidFill>
                <a:srgbClr val="FFFFFF"/>
              </a:solidFill>
              <a:latin typeface="Open Sans"/>
            </a:endParaRPr>
          </a:p>
        </p:txBody>
      </p:sp>
      <p:sp>
        <p:nvSpPr>
          <p:cNvPr id="21" name="TextBox 21"/>
          <p:cNvSpPr txBox="1"/>
          <p:nvPr/>
        </p:nvSpPr>
        <p:spPr>
          <a:xfrm>
            <a:off x="502942" y="7400377"/>
            <a:ext cx="6549930" cy="443313"/>
          </a:xfrm>
          <a:prstGeom prst="rect">
            <a:avLst/>
          </a:prstGeom>
        </p:spPr>
        <p:txBody>
          <a:bodyPr lIns="0" tIns="0" rIns="0" bIns="0" rtlCol="0" anchor="t">
            <a:spAutoFit/>
          </a:bodyPr>
          <a:lstStyle/>
          <a:p>
            <a:pPr>
              <a:lnSpc>
                <a:spcPts val="3696"/>
              </a:lnSpc>
            </a:pPr>
            <a:r>
              <a:rPr lang="en-US" sz="2640">
                <a:solidFill>
                  <a:srgbClr val="42A5F5"/>
                </a:solidFill>
                <a:latin typeface="Open Sans"/>
              </a:rPr>
              <a:t>#Software requirements #hardware</a:t>
            </a:r>
          </a:p>
        </p:txBody>
      </p:sp>
      <p:sp>
        <p:nvSpPr>
          <p:cNvPr id="22" name="TextBox 22"/>
          <p:cNvSpPr txBox="1"/>
          <p:nvPr/>
        </p:nvSpPr>
        <p:spPr>
          <a:xfrm>
            <a:off x="3545753" y="8431024"/>
            <a:ext cx="1125285" cy="559327"/>
          </a:xfrm>
          <a:prstGeom prst="rect">
            <a:avLst/>
          </a:prstGeom>
        </p:spPr>
        <p:txBody>
          <a:bodyPr lIns="0" tIns="0" rIns="0" bIns="0" rtlCol="0" anchor="t">
            <a:spAutoFit/>
          </a:bodyPr>
          <a:lstStyle/>
          <a:p>
            <a:pPr>
              <a:lnSpc>
                <a:spcPts val="4621"/>
              </a:lnSpc>
            </a:pPr>
            <a:r>
              <a:rPr lang="en-US" sz="3301">
                <a:solidFill>
                  <a:srgbClr val="000000"/>
                </a:solidFill>
                <a:latin typeface="Open Sans"/>
              </a:rPr>
              <a:t>15k</a:t>
            </a:r>
          </a:p>
        </p:txBody>
      </p:sp>
      <p:sp>
        <p:nvSpPr>
          <p:cNvPr id="23" name="TextBox 23"/>
          <p:cNvSpPr txBox="1"/>
          <p:nvPr/>
        </p:nvSpPr>
        <p:spPr>
          <a:xfrm>
            <a:off x="1255826" y="8431024"/>
            <a:ext cx="1125285" cy="559327"/>
          </a:xfrm>
          <a:prstGeom prst="rect">
            <a:avLst/>
          </a:prstGeom>
        </p:spPr>
        <p:txBody>
          <a:bodyPr lIns="0" tIns="0" rIns="0" bIns="0" rtlCol="0" anchor="t">
            <a:spAutoFit/>
          </a:bodyPr>
          <a:lstStyle/>
          <a:p>
            <a:pPr>
              <a:lnSpc>
                <a:spcPts val="4621"/>
              </a:lnSpc>
            </a:pPr>
            <a:r>
              <a:rPr lang="en-US" sz="3301">
                <a:solidFill>
                  <a:srgbClr val="000000"/>
                </a:solidFill>
                <a:latin typeface="Open Sans"/>
              </a:rPr>
              <a:t>150</a:t>
            </a:r>
          </a:p>
        </p:txBody>
      </p:sp>
      <p:sp>
        <p:nvSpPr>
          <p:cNvPr id="24" name="TextBox 24"/>
          <p:cNvSpPr txBox="1"/>
          <p:nvPr/>
        </p:nvSpPr>
        <p:spPr>
          <a:xfrm>
            <a:off x="5768284" y="8431024"/>
            <a:ext cx="1125285" cy="559327"/>
          </a:xfrm>
          <a:prstGeom prst="rect">
            <a:avLst/>
          </a:prstGeom>
        </p:spPr>
        <p:txBody>
          <a:bodyPr lIns="0" tIns="0" rIns="0" bIns="0" rtlCol="0" anchor="t">
            <a:spAutoFit/>
          </a:bodyPr>
          <a:lstStyle/>
          <a:p>
            <a:pPr>
              <a:lnSpc>
                <a:spcPts val="4621"/>
              </a:lnSpc>
            </a:pPr>
            <a:r>
              <a:rPr lang="en-US" sz="3301">
                <a:solidFill>
                  <a:srgbClr val="000000"/>
                </a:solidFill>
                <a:latin typeface="Open Sans"/>
              </a:rPr>
              <a:t>100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sp>
      <p:sp>
        <p:nvSpPr>
          <p:cNvPr id="5" name="Freeform 5"/>
          <p:cNvSpPr/>
          <p:nvPr/>
        </p:nvSpPr>
        <p:spPr>
          <a:xfrm>
            <a:off x="1028700" y="834138"/>
            <a:ext cx="7181591" cy="8845124"/>
          </a:xfrm>
          <a:custGeom>
            <a:avLst/>
            <a:gdLst/>
            <a:ahLst/>
            <a:cxnLst/>
            <a:rect l="l" t="t" r="r" b="b"/>
            <a:pathLst>
              <a:path w="7181591" h="8845124">
                <a:moveTo>
                  <a:pt x="0" y="0"/>
                </a:moveTo>
                <a:lnTo>
                  <a:pt x="7181591" y="0"/>
                </a:lnTo>
                <a:lnTo>
                  <a:pt x="7181591" y="8845123"/>
                </a:lnTo>
                <a:lnTo>
                  <a:pt x="0" y="8845123"/>
                </a:lnTo>
                <a:lnTo>
                  <a:pt x="0" y="0"/>
                </a:lnTo>
                <a:close/>
              </a:path>
            </a:pathLst>
          </a:custGeom>
          <a:blipFill>
            <a:blip r:embed="rId5"/>
            <a:stretch>
              <a:fillRect/>
            </a:stretch>
          </a:blipFill>
        </p:spPr>
      </p:sp>
      <p:sp>
        <p:nvSpPr>
          <p:cNvPr id="6" name="TextBox 6"/>
          <p:cNvSpPr txBox="1"/>
          <p:nvPr/>
        </p:nvSpPr>
        <p:spPr>
          <a:xfrm>
            <a:off x="9144000" y="4554202"/>
            <a:ext cx="7402995" cy="1054770"/>
          </a:xfrm>
          <a:prstGeom prst="rect">
            <a:avLst/>
          </a:prstGeom>
        </p:spPr>
        <p:txBody>
          <a:bodyPr lIns="0" tIns="0" rIns="0" bIns="0" rtlCol="0" anchor="t">
            <a:spAutoFit/>
          </a:bodyPr>
          <a:lstStyle/>
          <a:p>
            <a:pPr algn="ctr">
              <a:lnSpc>
                <a:spcPts val="8733"/>
              </a:lnSpc>
              <a:spcBef>
                <a:spcPct val="0"/>
              </a:spcBef>
            </a:pPr>
            <a:r>
              <a:rPr lang="en-US" sz="6238">
                <a:solidFill>
                  <a:srgbClr val="FFFFFF"/>
                </a:solidFill>
                <a:latin typeface="Open Sans"/>
              </a:rPr>
              <a:t>System Architecture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643</Words>
  <Application>Microsoft Office PowerPoint</Application>
  <PresentationFormat>Custom</PresentationFormat>
  <Paragraphs>65</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Montserrat</vt:lpstr>
      <vt:lpstr>Montserrat Bold</vt:lpstr>
      <vt:lpstr>Assistant</vt:lpstr>
      <vt:lpstr>Open Sans Bold</vt:lpstr>
      <vt:lpstr>Arial</vt:lpstr>
      <vt:lpstr>Calibri</vt:lpstr>
      <vt:lpstr>HK Grotesk Bold</vt:lpstr>
      <vt:lpstr>Open Sauce Semi-Bold</vt:lpstr>
      <vt:lpstr>Halant Medium</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Cyberbullying</dc:title>
  <cp:lastModifiedBy>MOHD ABDUL KHADER</cp:lastModifiedBy>
  <cp:revision>1</cp:revision>
  <dcterms:created xsi:type="dcterms:W3CDTF">2006-08-16T00:00:00Z</dcterms:created>
  <dcterms:modified xsi:type="dcterms:W3CDTF">2023-11-10T09:56:53Z</dcterms:modified>
  <dc:identifier>DAFzvs0_G3M</dc:identifier>
</cp:coreProperties>
</file>